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627D48-EAD7-4C96-8662-F594FDF62941}" v="9" dt="2021-06-20T02:37:21.0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1" autoAdjust="0"/>
    <p:restoredTop sz="94660"/>
  </p:normalViewPr>
  <p:slideViewPr>
    <p:cSldViewPr snapToGrid="0">
      <p:cViewPr>
        <p:scale>
          <a:sx n="150" d="100"/>
          <a:sy n="150" d="100"/>
        </p:scale>
        <p:origin x="-128" y="-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irnacmigraciones-my.sharepoint.com/personal/pavalos_migraciones_gob_ar/Documents/Control%20de%20Permanencia/Informes/Aislamiento/resumen%20al%20190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país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Hoja1!$B$83</c:f>
              <c:strCache>
                <c:ptCount val="1"/>
                <c:pt idx="0">
                  <c:v>NO CUMPLIA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Hoja1!$A$84:$A$85</c:f>
              <c:strCache>
                <c:ptCount val="2"/>
                <c:pt idx="0">
                  <c:v>INTERIOR</c:v>
                </c:pt>
                <c:pt idx="1">
                  <c:v>AMBA</c:v>
                </c:pt>
              </c:strCache>
            </c:strRef>
          </c:cat>
          <c:val>
            <c:numRef>
              <c:f>Hoja1!$B$84:$B$85</c:f>
              <c:numCache>
                <c:formatCode>General</c:formatCode>
                <c:ptCount val="2"/>
                <c:pt idx="0">
                  <c:v>101</c:v>
                </c:pt>
                <c:pt idx="1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F-48C5-A54F-5424B1A98CCB}"/>
            </c:ext>
          </c:extLst>
        </c:ser>
        <c:ser>
          <c:idx val="1"/>
          <c:order val="1"/>
          <c:tx>
            <c:strRef>
              <c:f>Hoja1!$C$83</c:f>
              <c:strCache>
                <c:ptCount val="1"/>
                <c:pt idx="0">
                  <c:v>CUMPLIA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Hoja1!$A$84:$A$85</c:f>
              <c:strCache>
                <c:ptCount val="2"/>
                <c:pt idx="0">
                  <c:v>INTERIOR</c:v>
                </c:pt>
                <c:pt idx="1">
                  <c:v>AMBA</c:v>
                </c:pt>
              </c:strCache>
            </c:strRef>
          </c:cat>
          <c:val>
            <c:numRef>
              <c:f>Hoja1!$C$84:$C$85</c:f>
              <c:numCache>
                <c:formatCode>General</c:formatCode>
                <c:ptCount val="2"/>
                <c:pt idx="0">
                  <c:v>149</c:v>
                </c:pt>
                <c:pt idx="1">
                  <c:v>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5F-48C5-A54F-5424B1A98CC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24945904"/>
        <c:axId val="1224952560"/>
      </c:barChart>
      <c:catAx>
        <c:axId val="122494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224952560"/>
        <c:crosses val="autoZero"/>
        <c:auto val="1"/>
        <c:lblAlgn val="ctr"/>
        <c:lblOffset val="100"/>
        <c:noMultiLvlLbl val="0"/>
      </c:catAx>
      <c:valAx>
        <c:axId val="122495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2249459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Hoja1!$B$79</c:f>
              <c:strCache>
                <c:ptCount val="1"/>
                <c:pt idx="0">
                  <c:v>NO CUMPLIA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Hoja1!$A$80:$A$89</c:f>
              <c:strCache>
                <c:ptCount val="9"/>
                <c:pt idx="0">
                  <c:v>CABA</c:v>
                </c:pt>
                <c:pt idx="1">
                  <c:v>Buenos Aires</c:v>
                </c:pt>
                <c:pt idx="2">
                  <c:v>Mendoza</c:v>
                </c:pt>
                <c:pt idx="3">
                  <c:v>Chubut</c:v>
                </c:pt>
                <c:pt idx="4">
                  <c:v>Santa Fe</c:v>
                </c:pt>
                <c:pt idx="5">
                  <c:v>Salta</c:v>
                </c:pt>
                <c:pt idx="6">
                  <c:v>Jujuy</c:v>
                </c:pt>
                <c:pt idx="7">
                  <c:v>Corrientes</c:v>
                </c:pt>
                <c:pt idx="8">
                  <c:v>La Rioja</c:v>
                </c:pt>
              </c:strCache>
            </c:strRef>
          </c:cat>
          <c:val>
            <c:numRef>
              <c:f>Hoja1!$B$80:$B$89</c:f>
              <c:numCache>
                <c:formatCode>General</c:formatCode>
                <c:ptCount val="10"/>
                <c:pt idx="0">
                  <c:v>156</c:v>
                </c:pt>
                <c:pt idx="1">
                  <c:v>88</c:v>
                </c:pt>
                <c:pt idx="2">
                  <c:v>10</c:v>
                </c:pt>
                <c:pt idx="3">
                  <c:v>9</c:v>
                </c:pt>
                <c:pt idx="4">
                  <c:v>11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D6-47D4-B4E2-27018E1DC32E}"/>
            </c:ext>
          </c:extLst>
        </c:ser>
        <c:ser>
          <c:idx val="1"/>
          <c:order val="1"/>
          <c:tx>
            <c:strRef>
              <c:f>Hoja1!$C$79</c:f>
              <c:strCache>
                <c:ptCount val="1"/>
                <c:pt idx="0">
                  <c:v>CUMPLIA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Hoja1!$A$80:$A$89</c:f>
              <c:strCache>
                <c:ptCount val="9"/>
                <c:pt idx="0">
                  <c:v>CABA</c:v>
                </c:pt>
                <c:pt idx="1">
                  <c:v>Buenos Aires</c:v>
                </c:pt>
                <c:pt idx="2">
                  <c:v>Mendoza</c:v>
                </c:pt>
                <c:pt idx="3">
                  <c:v>Chubut</c:v>
                </c:pt>
                <c:pt idx="4">
                  <c:v>Santa Fe</c:v>
                </c:pt>
                <c:pt idx="5">
                  <c:v>Salta</c:v>
                </c:pt>
                <c:pt idx="6">
                  <c:v>Jujuy</c:v>
                </c:pt>
                <c:pt idx="7">
                  <c:v>Corrientes</c:v>
                </c:pt>
                <c:pt idx="8">
                  <c:v>La Rioja</c:v>
                </c:pt>
              </c:strCache>
            </c:strRef>
          </c:cat>
          <c:val>
            <c:numRef>
              <c:f>Hoja1!$C$80:$C$89</c:f>
              <c:numCache>
                <c:formatCode>General</c:formatCode>
                <c:ptCount val="10"/>
                <c:pt idx="0">
                  <c:v>226</c:v>
                </c:pt>
                <c:pt idx="1">
                  <c:v>154</c:v>
                </c:pt>
                <c:pt idx="2">
                  <c:v>37</c:v>
                </c:pt>
                <c:pt idx="3">
                  <c:v>15</c:v>
                </c:pt>
                <c:pt idx="4">
                  <c:v>8</c:v>
                </c:pt>
                <c:pt idx="5">
                  <c:v>9</c:v>
                </c:pt>
                <c:pt idx="6">
                  <c:v>7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D6-47D4-B4E2-27018E1DC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6821888"/>
        <c:axId val="1256823552"/>
      </c:barChart>
      <c:catAx>
        <c:axId val="125682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256823552"/>
        <c:crosses val="autoZero"/>
        <c:auto val="1"/>
        <c:lblAlgn val="ctr"/>
        <c:lblOffset val="100"/>
        <c:noMultiLvlLbl val="0"/>
      </c:catAx>
      <c:valAx>
        <c:axId val="125682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12568218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96595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005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101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804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491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8562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16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2969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184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4344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8381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9B377-D48B-4C74-8058-B0DFB31C46D2}" type="datetimeFigureOut">
              <a:rPr lang="es-AR" smtClean="0"/>
              <a:t>20/6/21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671AA-BE79-45B0-8401-C2B180D35F0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6197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" y="0"/>
            <a:ext cx="9133585" cy="6858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075267" y="2590803"/>
            <a:ext cx="671823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000" dirty="0">
                <a:latin typeface="Encode Sans SemiBold" panose="00000700000000000000" pitchFamily="2" charset="0"/>
              </a:rPr>
              <a:t>Cumplimiento de las medidas de aislamiento</a:t>
            </a:r>
          </a:p>
          <a:p>
            <a:r>
              <a:rPr lang="es-AR" sz="2500" dirty="0">
                <a:solidFill>
                  <a:schemeClr val="bg1"/>
                </a:solidFill>
                <a:latin typeface="Encode Sans" panose="00000500000000000000" pitchFamily="2" charset="0"/>
              </a:rPr>
              <a:t>Junio 2021</a:t>
            </a:r>
          </a:p>
        </p:txBody>
      </p:sp>
    </p:spTree>
    <p:extLst>
      <p:ext uri="{BB962C8B-B14F-4D97-AF65-F5344CB8AC3E}">
        <p14:creationId xmlns:p14="http://schemas.microsoft.com/office/powerpoint/2010/main" val="2111355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" y="0"/>
            <a:ext cx="9133585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60867" y="357362"/>
            <a:ext cx="80124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600" dirty="0">
                <a:latin typeface="Encode Sans SemiBold" panose="00000700000000000000" pitchFamily="2" charset="0"/>
              </a:rPr>
              <a:t>Cumplimiento medidas de aislamiento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2151E2B-D773-4C75-902B-A5A5EE196D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669417"/>
              </p:ext>
            </p:extLst>
          </p:nvPr>
        </p:nvGraphicFramePr>
        <p:xfrm>
          <a:off x="999684" y="1425811"/>
          <a:ext cx="7144630" cy="3289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EA7141EF-B23E-495A-8B4D-0958B6736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294109"/>
              </p:ext>
            </p:extLst>
          </p:nvPr>
        </p:nvGraphicFramePr>
        <p:xfrm>
          <a:off x="270119" y="5214937"/>
          <a:ext cx="4102100" cy="571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4301">
                  <a:extLst>
                    <a:ext uri="{9D8B030D-6E8A-4147-A177-3AD203B41FA5}">
                      <a16:colId xmlns:a16="http://schemas.microsoft.com/office/drawing/2014/main" val="356544108"/>
                    </a:ext>
                  </a:extLst>
                </a:gridCol>
                <a:gridCol w="977899">
                  <a:extLst>
                    <a:ext uri="{9D8B030D-6E8A-4147-A177-3AD203B41FA5}">
                      <a16:colId xmlns:a16="http://schemas.microsoft.com/office/drawing/2014/main" val="40152588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03114801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112377075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419" sz="1100" u="none" strike="noStrike" dirty="0">
                          <a:effectLst/>
                        </a:rPr>
                        <a:t> 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NO CUMPLIA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CUMPLIA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TOTAL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48242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419" sz="1100" u="none" strike="noStrike" dirty="0">
                          <a:effectLst/>
                        </a:rPr>
                        <a:t>TOTAL PAIS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287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460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747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06115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419" sz="1100" u="none" strike="noStrike">
                          <a:effectLst/>
                        </a:rPr>
                        <a:t>PORCENTAJE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38,42%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61,58%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100%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8067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487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" y="0"/>
            <a:ext cx="9133585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373466" y="302381"/>
            <a:ext cx="44111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600" dirty="0">
                <a:latin typeface="Encode Sans SemiBold" panose="00000700000000000000" pitchFamily="2" charset="0"/>
              </a:rPr>
              <a:t>Incumplimientos por Provincia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A09329FC-6659-422A-9051-78050103BE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110331"/>
              </p:ext>
            </p:extLst>
          </p:nvPr>
        </p:nvGraphicFramePr>
        <p:xfrm>
          <a:off x="464233" y="1589649"/>
          <a:ext cx="8229601" cy="2082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CFDDB2A-3AA5-4F46-A5A4-DEAA6DF49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884483"/>
              </p:ext>
            </p:extLst>
          </p:nvPr>
        </p:nvGraphicFramePr>
        <p:xfrm>
          <a:off x="1470073" y="3971911"/>
          <a:ext cx="6203853" cy="1905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3212">
                  <a:extLst>
                    <a:ext uri="{9D8B030D-6E8A-4147-A177-3AD203B41FA5}">
                      <a16:colId xmlns:a16="http://schemas.microsoft.com/office/drawing/2014/main" val="1540987957"/>
                    </a:ext>
                  </a:extLst>
                </a:gridCol>
                <a:gridCol w="1139483">
                  <a:extLst>
                    <a:ext uri="{9D8B030D-6E8A-4147-A177-3AD203B41FA5}">
                      <a16:colId xmlns:a16="http://schemas.microsoft.com/office/drawing/2014/main" val="222160024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786631838"/>
                    </a:ext>
                  </a:extLst>
                </a:gridCol>
                <a:gridCol w="1083212">
                  <a:extLst>
                    <a:ext uri="{9D8B030D-6E8A-4147-A177-3AD203B41FA5}">
                      <a16:colId xmlns:a16="http://schemas.microsoft.com/office/drawing/2014/main" val="2529794273"/>
                    </a:ext>
                  </a:extLst>
                </a:gridCol>
                <a:gridCol w="1702192">
                  <a:extLst>
                    <a:ext uri="{9D8B030D-6E8A-4147-A177-3AD203B41FA5}">
                      <a16:colId xmlns:a16="http://schemas.microsoft.com/office/drawing/2014/main" val="7927337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Provincias</a:t>
                      </a:r>
                      <a:endParaRPr lang="es-419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NO CUMPLIA</a:t>
                      </a:r>
                      <a:endParaRPr lang="es-419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CUMPLIA</a:t>
                      </a:r>
                      <a:endParaRPr lang="es-419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Total general</a:t>
                      </a:r>
                      <a:endParaRPr lang="es-419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Porcentaje incumplimientos</a:t>
                      </a:r>
                      <a:endParaRPr lang="es-419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77342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CABA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156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226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382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40,84%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55900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Buenos Aires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88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154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242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36,36%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67590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Mendoza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10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37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47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21,28%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78012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Chubut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9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15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24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37,50%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07988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Santa Fe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11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8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19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57,89%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54759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Salta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4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9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13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30,77%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00891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Jujuy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3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7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10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30,00%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41272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Corrientes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5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2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7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71,43%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04302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La Rioja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1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2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>
                          <a:effectLst/>
                        </a:rPr>
                        <a:t>3</a:t>
                      </a:r>
                      <a:endParaRPr lang="es-419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419" sz="1100" u="none" strike="noStrike" dirty="0">
                          <a:effectLst/>
                        </a:rPr>
                        <a:t>33,33%</a:t>
                      </a:r>
                      <a:endParaRPr lang="es-419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7869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363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" y="0"/>
            <a:ext cx="9133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67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1637</TotalTime>
  <Words>99</Words>
  <Application>Microsoft Macintosh PowerPoint</Application>
  <PresentationFormat>Presentación en pantalla (4:3)</PresentationFormat>
  <Paragraphs>67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Encode Sans</vt:lpstr>
      <vt:lpstr>Encode Sans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Silvina DIAZ</dc:creator>
  <cp:lastModifiedBy>Microsoft Office User</cp:lastModifiedBy>
  <cp:revision>5</cp:revision>
  <dcterms:created xsi:type="dcterms:W3CDTF">2020-05-26T16:45:19Z</dcterms:created>
  <dcterms:modified xsi:type="dcterms:W3CDTF">2021-06-20T16:44:54Z</dcterms:modified>
</cp:coreProperties>
</file>