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Arimo" panose="020B0604020202020204" charset="0"/>
      <p:regular r:id="rId16"/>
    </p:embeddedFont>
    <p:embeddedFont>
      <p:font typeface="Arimo Bold" panose="020B0604020202020204" charset="0"/>
      <p:regular r:id="rId17"/>
    </p:embeddedFont>
    <p:embeddedFont>
      <p:font typeface="Bodoni FLF Bold" panose="020B0604020202020204"/>
      <p:regular r:id="rId18"/>
    </p:embeddedFont>
    <p:embeddedFont>
      <p:font typeface="Bodoni FLF Italics" panose="020B0604020202020204"/>
      <p:regular r:id="rId19"/>
    </p:embeddedFont>
    <p:embeddedFont>
      <p:font typeface="Calibri" panose="020F0502020204030204" pitchFamily="34" charset="0"/>
      <p:regular r:id="rId20"/>
      <p:bold r:id="rId21"/>
      <p:italic r:id="rId22"/>
      <p:boldItalic r:id="rId23"/>
    </p:embeddedFont>
    <p:embeddedFont>
      <p:font typeface="League Spartan" panose="020B0604020202020204" charset="0"/>
      <p:regular r:id="rId24"/>
    </p:embeddedFont>
    <p:embeddedFont>
      <p:font typeface="Montserrat Classic" panose="020B0604020202020204" charset="0"/>
      <p:regular r:id="rId25"/>
    </p:embeddedFont>
    <p:embeddedFont>
      <p:font typeface="Montserrat Classic Bold" panose="020B0604020202020204" charset="0"/>
      <p:regular r:id="rId26"/>
    </p:embeddedFont>
    <p:embeddedFont>
      <p:font typeface="Montserrat Light" panose="020B0604020202020204" charset="0"/>
      <p:regular r:id="rId27"/>
    </p:embeddedFont>
    <p:embeddedFont>
      <p:font typeface="Montserrat Light Bold" panose="020B0604020202020204" charset="0"/>
      <p:regular r:id="rId28"/>
    </p:embeddedFont>
    <p:embeddedFont>
      <p:font typeface="Norwester" panose="020B0604020202020204" charset="0"/>
      <p:regular r:id="rId29"/>
    </p:embeddedFont>
    <p:embeddedFont>
      <p:font typeface="Open Sans" panose="020B0606030504020204" pitchFamily="34" charset="0"/>
      <p:regular r:id="rId30"/>
    </p:embeddedFont>
    <p:embeddedFont>
      <p:font typeface="Open Sans Bold" panose="020B0604020202020204" charset="0"/>
      <p:regular r:id="rId31"/>
    </p:embeddedFont>
    <p:embeddedFont>
      <p:font typeface="Open Sans Extra Bold" panose="020B0604020202020204" charset="0"/>
      <p:regular r:id="rId32"/>
    </p:embeddedFont>
    <p:embeddedFont>
      <p:font typeface="Open Sans Light Bold" panose="020B0604020202020204" charset="0"/>
      <p:regular r:id="rId33"/>
    </p:embeddedFont>
    <p:embeddedFont>
      <p:font typeface="Sanchez" panose="020B0604020202020204" charset="0"/>
      <p:regular r:id="rId34"/>
    </p:embeddedFont>
    <p:embeddedFont>
      <p:font typeface="Sifonn"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AD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16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font" Target="fonts/font1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5" Type="http://schemas.openxmlformats.org/officeDocument/2006/relationships/image" Target="../media/image3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1.svg"/><Relationship Id="rId7"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39.sv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43.png"/><Relationship Id="rId7"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6.svg"/><Relationship Id="rId4" Type="http://schemas.openxmlformats.org/officeDocument/2006/relationships/image" Target="../media/image44.svg"/><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4139" b="51313"/>
          <a:stretch>
            <a:fillRect/>
          </a:stretch>
        </p:blipFill>
        <p:spPr>
          <a:xfrm>
            <a:off x="-598169" y="-576303"/>
            <a:ext cx="19484338" cy="3590289"/>
          </a:xfrm>
          <a:prstGeom prst="rect">
            <a:avLst/>
          </a:prstGeom>
        </p:spPr>
      </p:pic>
      <p:grpSp>
        <p:nvGrpSpPr>
          <p:cNvPr id="3" name="Group 3"/>
          <p:cNvGrpSpPr/>
          <p:nvPr/>
        </p:nvGrpSpPr>
        <p:grpSpPr>
          <a:xfrm>
            <a:off x="864454" y="3678096"/>
            <a:ext cx="17020385" cy="5587823"/>
            <a:chOff x="0" y="0"/>
            <a:chExt cx="22693846" cy="7450431"/>
          </a:xfrm>
        </p:grpSpPr>
        <p:sp>
          <p:nvSpPr>
            <p:cNvPr id="4" name="TextBox 4"/>
            <p:cNvSpPr txBox="1"/>
            <p:nvPr/>
          </p:nvSpPr>
          <p:spPr>
            <a:xfrm>
              <a:off x="0" y="-66675"/>
              <a:ext cx="16071555" cy="701675"/>
            </a:xfrm>
            <a:prstGeom prst="rect">
              <a:avLst/>
            </a:prstGeom>
          </p:spPr>
          <p:txBody>
            <a:bodyPr lIns="0" tIns="0" rIns="0" bIns="0" rtlCol="0" anchor="t">
              <a:spAutoFit/>
            </a:bodyPr>
            <a:lstStyle/>
            <a:p>
              <a:pPr algn="l">
                <a:lnSpc>
                  <a:spcPts val="4200"/>
                </a:lnSpc>
              </a:pPr>
              <a:r>
                <a:rPr lang="en-US" sz="3000" spc="600">
                  <a:solidFill>
                    <a:srgbClr val="252525"/>
                  </a:solidFill>
                  <a:latin typeface="Montserrat Light Bold"/>
                </a:rPr>
                <a:t>INFORME OTRAF</a:t>
              </a:r>
            </a:p>
          </p:txBody>
        </p:sp>
        <p:sp>
          <p:nvSpPr>
            <p:cNvPr id="5" name="TextBox 5"/>
            <p:cNvSpPr txBox="1"/>
            <p:nvPr/>
          </p:nvSpPr>
          <p:spPr>
            <a:xfrm>
              <a:off x="0" y="1486371"/>
              <a:ext cx="22693846" cy="4922731"/>
            </a:xfrm>
            <a:prstGeom prst="rect">
              <a:avLst/>
            </a:prstGeom>
          </p:spPr>
          <p:txBody>
            <a:bodyPr lIns="0" tIns="0" rIns="0" bIns="0" rtlCol="0" anchor="t">
              <a:spAutoFit/>
            </a:bodyPr>
            <a:lstStyle/>
            <a:p>
              <a:pPr>
                <a:lnSpc>
                  <a:spcPts val="5599"/>
                </a:lnSpc>
              </a:pPr>
              <a:r>
                <a:rPr lang="en-US" sz="5600">
                  <a:solidFill>
                    <a:srgbClr val="4A98FF"/>
                  </a:solidFill>
                  <a:latin typeface="Montserrat Classic Bold Italics"/>
                </a:rPr>
                <a:t>JORNADA LABORAL, COMPETENCIA Y CAMBIOS EN EL SECTOR COMERCIO Y SERVICIOS DE LA CIUDAD DE POSADAS EN CONTEXTO DE PANDEMIA</a:t>
              </a:r>
            </a:p>
            <a:p>
              <a:pPr algn="l">
                <a:lnSpc>
                  <a:spcPts val="6300"/>
                </a:lnSpc>
              </a:pPr>
              <a:endParaRPr lang="en-US" sz="5600">
                <a:solidFill>
                  <a:srgbClr val="4A98FF"/>
                </a:solidFill>
                <a:latin typeface="Montserrat Classic Bold Italics"/>
              </a:endParaRPr>
            </a:p>
          </p:txBody>
        </p:sp>
        <p:sp>
          <p:nvSpPr>
            <p:cNvPr id="6" name="TextBox 6"/>
            <p:cNvSpPr txBox="1"/>
            <p:nvPr/>
          </p:nvSpPr>
          <p:spPr>
            <a:xfrm>
              <a:off x="0" y="6900098"/>
              <a:ext cx="16121347" cy="556683"/>
            </a:xfrm>
            <a:prstGeom prst="rect">
              <a:avLst/>
            </a:prstGeom>
          </p:spPr>
          <p:txBody>
            <a:bodyPr lIns="0" tIns="0" rIns="0" bIns="0" rtlCol="0" anchor="t">
              <a:spAutoFit/>
            </a:bodyPr>
            <a:lstStyle/>
            <a:p>
              <a:pPr algn="l">
                <a:lnSpc>
                  <a:spcPts val="3500"/>
                </a:lnSpc>
              </a:pPr>
              <a:r>
                <a:rPr lang="en-US" sz="2500" spc="125">
                  <a:solidFill>
                    <a:srgbClr val="444442"/>
                  </a:solidFill>
                  <a:latin typeface="Montserrat Classic Bold"/>
                </a:rPr>
                <a:t>AÑO 2020-2021</a:t>
              </a:r>
            </a:p>
          </p:txBody>
        </p:sp>
      </p:grpSp>
      <p:sp>
        <p:nvSpPr>
          <p:cNvPr id="7" name="AutoShape 7"/>
          <p:cNvSpPr/>
          <p:nvPr/>
        </p:nvSpPr>
        <p:spPr>
          <a:xfrm>
            <a:off x="-613789" y="9924049"/>
            <a:ext cx="19515578" cy="939253"/>
          </a:xfrm>
          <a:prstGeom prst="rect">
            <a:avLst/>
          </a:prstGeom>
          <a:solidFill>
            <a:srgbClr val="F4FAFA"/>
          </a:solidFill>
        </p:spPr>
      </p:sp>
      <p:pic>
        <p:nvPicPr>
          <p:cNvPr id="8" name="Picture 8"/>
          <p:cNvPicPr>
            <a:picLocks noChangeAspect="1"/>
          </p:cNvPicPr>
          <p:nvPr/>
        </p:nvPicPr>
        <p:blipFill>
          <a:blip r:embed="rId3"/>
          <a:srcRect/>
          <a:stretch>
            <a:fillRect/>
          </a:stretch>
        </p:blipFill>
        <p:spPr>
          <a:xfrm>
            <a:off x="5958041" y="7909768"/>
            <a:ext cx="11301259" cy="13561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AFA"/>
        </a:solidFill>
        <a:effectLst/>
      </p:bgPr>
    </p:bg>
    <p:spTree>
      <p:nvGrpSpPr>
        <p:cNvPr id="1" name=""/>
        <p:cNvGrpSpPr/>
        <p:nvPr/>
      </p:nvGrpSpPr>
      <p:grpSpPr>
        <a:xfrm>
          <a:off x="0" y="0"/>
          <a:ext cx="0" cy="0"/>
          <a:chOff x="0" y="0"/>
          <a:chExt cx="0" cy="0"/>
        </a:xfrm>
      </p:grpSpPr>
      <p:sp>
        <p:nvSpPr>
          <p:cNvPr id="2" name="AutoShape 2"/>
          <p:cNvSpPr/>
          <p:nvPr/>
        </p:nvSpPr>
        <p:spPr>
          <a:xfrm>
            <a:off x="-613789" y="8627347"/>
            <a:ext cx="19515578" cy="2235955"/>
          </a:xfrm>
          <a:prstGeom prst="rect">
            <a:avLst/>
          </a:prstGeom>
          <a:solidFill>
            <a:srgbClr val="444442"/>
          </a:solidFill>
        </p:spPr>
      </p:sp>
      <p:pic>
        <p:nvPicPr>
          <p:cNvPr id="3" name="Picture 3"/>
          <p:cNvPicPr>
            <a:picLocks noChangeAspect="1"/>
          </p:cNvPicPr>
          <p:nvPr/>
        </p:nvPicPr>
        <p:blipFill>
          <a:blip r:embed="rId2"/>
          <a:srcRect l="31671" r="31671"/>
          <a:stretch>
            <a:fillRect/>
          </a:stretch>
        </p:blipFill>
        <p:spPr>
          <a:xfrm>
            <a:off x="10928070" y="-541750"/>
            <a:ext cx="7958099" cy="11370500"/>
          </a:xfrm>
          <a:prstGeom prst="rect">
            <a:avLst/>
          </a:prstGeom>
        </p:spPr>
      </p:pic>
      <p:grpSp>
        <p:nvGrpSpPr>
          <p:cNvPr id="4" name="Group 4"/>
          <p:cNvGrpSpPr/>
          <p:nvPr/>
        </p:nvGrpSpPr>
        <p:grpSpPr>
          <a:xfrm>
            <a:off x="944959" y="572204"/>
            <a:ext cx="8199041" cy="6603424"/>
            <a:chOff x="0" y="0"/>
            <a:chExt cx="10932054" cy="8804566"/>
          </a:xfrm>
        </p:grpSpPr>
        <p:sp>
          <p:nvSpPr>
            <p:cNvPr id="5" name="TextBox 5"/>
            <p:cNvSpPr txBox="1"/>
            <p:nvPr/>
          </p:nvSpPr>
          <p:spPr>
            <a:xfrm>
              <a:off x="0" y="-57150"/>
              <a:ext cx="10932054" cy="1375087"/>
            </a:xfrm>
            <a:prstGeom prst="rect">
              <a:avLst/>
            </a:prstGeom>
          </p:spPr>
          <p:txBody>
            <a:bodyPr lIns="0" tIns="0" rIns="0" bIns="0" rtlCol="0" anchor="t">
              <a:spAutoFit/>
            </a:bodyPr>
            <a:lstStyle/>
            <a:p>
              <a:pPr algn="l">
                <a:lnSpc>
                  <a:spcPts val="7745"/>
                </a:lnSpc>
              </a:pPr>
              <a:r>
                <a:rPr lang="en-US" sz="6454">
                  <a:solidFill>
                    <a:srgbClr val="4A98FF"/>
                  </a:solidFill>
                  <a:latin typeface="Bodoni FLF Bold"/>
                </a:rPr>
                <a:t>Cobertura del Informe</a:t>
              </a:r>
            </a:p>
          </p:txBody>
        </p:sp>
        <p:sp>
          <p:nvSpPr>
            <p:cNvPr id="6" name="TextBox 6"/>
            <p:cNvSpPr txBox="1"/>
            <p:nvPr/>
          </p:nvSpPr>
          <p:spPr>
            <a:xfrm>
              <a:off x="0" y="1838415"/>
              <a:ext cx="9363956" cy="1310798"/>
            </a:xfrm>
            <a:prstGeom prst="rect">
              <a:avLst/>
            </a:prstGeom>
          </p:spPr>
          <p:txBody>
            <a:bodyPr lIns="0" tIns="0" rIns="0" bIns="0" rtlCol="0" anchor="t">
              <a:spAutoFit/>
            </a:bodyPr>
            <a:lstStyle/>
            <a:p>
              <a:pPr algn="l">
                <a:lnSpc>
                  <a:spcPts val="3986"/>
                </a:lnSpc>
              </a:pPr>
              <a:r>
                <a:rPr lang="en-US" sz="2847">
                  <a:solidFill>
                    <a:srgbClr val="444442"/>
                  </a:solidFill>
                  <a:latin typeface="Montserrat Classic"/>
                </a:rPr>
                <a:t>Sector Comercio y Servicios de la ciudad de Posadas, Misiones</a:t>
              </a:r>
            </a:p>
          </p:txBody>
        </p:sp>
        <p:sp>
          <p:nvSpPr>
            <p:cNvPr id="7" name="TextBox 7"/>
            <p:cNvSpPr txBox="1"/>
            <p:nvPr/>
          </p:nvSpPr>
          <p:spPr>
            <a:xfrm>
              <a:off x="0" y="4186067"/>
              <a:ext cx="9363956" cy="4616088"/>
            </a:xfrm>
            <a:prstGeom prst="rect">
              <a:avLst/>
            </a:prstGeom>
          </p:spPr>
          <p:txBody>
            <a:bodyPr lIns="0" tIns="0" rIns="0" bIns="0" rtlCol="0" anchor="t">
              <a:spAutoFit/>
            </a:bodyPr>
            <a:lstStyle/>
            <a:p>
              <a:pPr algn="just">
                <a:lnSpc>
                  <a:spcPts val="3132"/>
                </a:lnSpc>
              </a:pPr>
              <a:r>
                <a:rPr lang="en-US" sz="2088">
                  <a:solidFill>
                    <a:srgbClr val="444442"/>
                  </a:solidFill>
                  <a:latin typeface="Montserrat Light"/>
                </a:rPr>
                <a:t>1-La labor de las y los trabajadores esenciales en contexto de pandemia y los protocolos implementados en los espacios laborales;</a:t>
              </a:r>
            </a:p>
            <a:p>
              <a:pPr algn="just">
                <a:lnSpc>
                  <a:spcPts val="3132"/>
                </a:lnSpc>
              </a:pPr>
              <a:r>
                <a:rPr lang="en-US" sz="2088">
                  <a:solidFill>
                    <a:srgbClr val="444442"/>
                  </a:solidFill>
                  <a:latin typeface="Montserrat Light"/>
                </a:rPr>
                <a:t>2- Los cambios de las jornadas de trabajo, y sus efectos en la conciliación entre vida laboral y familiar; </a:t>
              </a:r>
            </a:p>
            <a:p>
              <a:pPr algn="just">
                <a:lnSpc>
                  <a:spcPts val="3132"/>
                </a:lnSpc>
              </a:pPr>
              <a:r>
                <a:rPr lang="en-US" sz="2088">
                  <a:solidFill>
                    <a:srgbClr val="444442"/>
                  </a:solidFill>
                  <a:latin typeface="Montserrat Light"/>
                </a:rPr>
                <a:t>3- La incorporación del teletrabajo a la actividad comercial;</a:t>
              </a:r>
            </a:p>
            <a:p>
              <a:pPr algn="just">
                <a:lnSpc>
                  <a:spcPts val="3132"/>
                </a:lnSpc>
              </a:pPr>
              <a:r>
                <a:rPr lang="en-US" sz="2088">
                  <a:solidFill>
                    <a:srgbClr val="444442"/>
                  </a:solidFill>
                  <a:latin typeface="Montserrat Light"/>
                </a:rPr>
                <a:t>4- La incidencia de las fronteras y las expectativas en torno a su reapertura. </a:t>
              </a:r>
            </a:p>
          </p:txBody>
        </p:sp>
      </p:grpSp>
      <p:sp>
        <p:nvSpPr>
          <p:cNvPr id="8" name="TextBox 8"/>
          <p:cNvSpPr txBox="1"/>
          <p:nvPr/>
        </p:nvSpPr>
        <p:spPr>
          <a:xfrm>
            <a:off x="864454" y="9443997"/>
            <a:ext cx="7399155" cy="266700"/>
          </a:xfrm>
          <a:prstGeom prst="rect">
            <a:avLst/>
          </a:prstGeom>
        </p:spPr>
        <p:txBody>
          <a:bodyPr lIns="0" tIns="0" rIns="0" bIns="0" rtlCol="0" anchor="t">
            <a:spAutoFit/>
          </a:bodyPr>
          <a:lstStyle/>
          <a:p>
            <a:pPr algn="l">
              <a:lnSpc>
                <a:spcPts val="2100"/>
              </a:lnSpc>
            </a:pPr>
            <a:r>
              <a:rPr lang="en-US" sz="1500" spc="300">
                <a:solidFill>
                  <a:srgbClr val="F4FAFA"/>
                </a:solidFill>
                <a:latin typeface="Montserrat Classic Bold"/>
              </a:rPr>
              <a:t>AÑO 2020-2021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AFA"/>
        </a:solidFill>
        <a:effectLst/>
      </p:bgPr>
    </p:bg>
    <p:spTree>
      <p:nvGrpSpPr>
        <p:cNvPr id="1" name=""/>
        <p:cNvGrpSpPr/>
        <p:nvPr/>
      </p:nvGrpSpPr>
      <p:grpSpPr>
        <a:xfrm>
          <a:off x="0" y="0"/>
          <a:ext cx="0" cy="0"/>
          <a:chOff x="0" y="0"/>
          <a:chExt cx="0" cy="0"/>
        </a:xfrm>
      </p:grpSpPr>
      <p:sp>
        <p:nvSpPr>
          <p:cNvPr id="2" name="AutoShape 2"/>
          <p:cNvSpPr/>
          <p:nvPr/>
        </p:nvSpPr>
        <p:spPr>
          <a:xfrm>
            <a:off x="-613789" y="9924049"/>
            <a:ext cx="19515578" cy="939253"/>
          </a:xfrm>
          <a:prstGeom prst="rect">
            <a:avLst/>
          </a:prstGeom>
          <a:solidFill>
            <a:srgbClr val="444442"/>
          </a:solidFill>
        </p:spPr>
      </p:sp>
      <p:grpSp>
        <p:nvGrpSpPr>
          <p:cNvPr id="3" name="Group 3"/>
          <p:cNvGrpSpPr/>
          <p:nvPr/>
        </p:nvGrpSpPr>
        <p:grpSpPr>
          <a:xfrm>
            <a:off x="9144000" y="2296947"/>
            <a:ext cx="8115300" cy="5882998"/>
            <a:chOff x="0" y="0"/>
            <a:chExt cx="10820400" cy="7843997"/>
          </a:xfrm>
        </p:grpSpPr>
        <p:sp>
          <p:nvSpPr>
            <p:cNvPr id="4" name="TextBox 4"/>
            <p:cNvSpPr txBox="1"/>
            <p:nvPr/>
          </p:nvSpPr>
          <p:spPr>
            <a:xfrm>
              <a:off x="0" y="0"/>
              <a:ext cx="10820400" cy="762000"/>
            </a:xfrm>
            <a:prstGeom prst="rect">
              <a:avLst/>
            </a:prstGeom>
          </p:spPr>
          <p:txBody>
            <a:bodyPr lIns="0" tIns="0" rIns="0" bIns="0" rtlCol="0" anchor="t">
              <a:spAutoFit/>
            </a:bodyPr>
            <a:lstStyle/>
            <a:p>
              <a:pPr algn="l">
                <a:lnSpc>
                  <a:spcPts val="4560"/>
                </a:lnSpc>
              </a:pPr>
              <a:r>
                <a:rPr lang="en-US" sz="3800" spc="760">
                  <a:solidFill>
                    <a:srgbClr val="444442"/>
                  </a:solidFill>
                  <a:latin typeface="Montserrat Classic"/>
                </a:rPr>
                <a:t>SOBRE EL SECTOR...</a:t>
              </a:r>
            </a:p>
          </p:txBody>
        </p:sp>
        <p:sp>
          <p:nvSpPr>
            <p:cNvPr id="5" name="TextBox 5"/>
            <p:cNvSpPr txBox="1"/>
            <p:nvPr/>
          </p:nvSpPr>
          <p:spPr>
            <a:xfrm>
              <a:off x="0" y="1455262"/>
              <a:ext cx="10820400" cy="6059805"/>
            </a:xfrm>
            <a:prstGeom prst="rect">
              <a:avLst/>
            </a:prstGeom>
          </p:spPr>
          <p:txBody>
            <a:bodyPr lIns="0" tIns="0" rIns="0" bIns="0" rtlCol="0" anchor="t">
              <a:spAutoFit/>
            </a:bodyPr>
            <a:lstStyle/>
            <a:p>
              <a:pPr algn="just">
                <a:lnSpc>
                  <a:spcPts val="3037"/>
                </a:lnSpc>
              </a:pPr>
              <a:r>
                <a:rPr lang="en-US" sz="2025">
                  <a:solidFill>
                    <a:srgbClr val="444442"/>
                  </a:solidFill>
                  <a:latin typeface="Montserrat Light"/>
                </a:rPr>
                <a:t>Según los datos del último censo (INDEC, 2010) la provincia de Misiones contaba con 1.097.829 habitantes, de los cuales 323.739 se encuentran en la capital, haciendo de esta ciudad el departamento más populoso. En ella, el sector Comercio y Servicios es el que más empleo genera, con 46 mil empleados y empleadas que representan el 53,1% del empleo privado registrado y de ese porcentaje, el 18,8% corresponde sólo al comercio. Según la página oficial de la ciudad de Posadas, al mes de Marzo 2021 son 13.431 los comercios habilitados y se encuentran distribuidos en toda la ciudad, como lo muestra el mapa ilustrativo.</a:t>
              </a:r>
            </a:p>
            <a:p>
              <a:pPr algn="just">
                <a:lnSpc>
                  <a:spcPts val="3037"/>
                </a:lnSpc>
              </a:pPr>
              <a:endParaRPr lang="en-US" sz="2025">
                <a:solidFill>
                  <a:srgbClr val="444442"/>
                </a:solidFill>
                <a:latin typeface="Montserrat Light"/>
              </a:endParaRPr>
            </a:p>
          </p:txBody>
        </p:sp>
      </p:grpSp>
      <p:pic>
        <p:nvPicPr>
          <p:cNvPr id="6" name="Picture 6"/>
          <p:cNvPicPr>
            <a:picLocks noChangeAspect="1"/>
          </p:cNvPicPr>
          <p:nvPr/>
        </p:nvPicPr>
        <p:blipFill>
          <a:blip r:embed="rId2"/>
          <a:srcRect/>
          <a:stretch>
            <a:fillRect/>
          </a:stretch>
        </p:blipFill>
        <p:spPr>
          <a:xfrm>
            <a:off x="1028700" y="2331846"/>
            <a:ext cx="7413690" cy="56233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13789" y="8627347"/>
            <a:ext cx="19515578" cy="2235955"/>
          </a:xfrm>
          <a:prstGeom prst="rect">
            <a:avLst/>
          </a:prstGeom>
          <a:solidFill>
            <a:srgbClr val="444442"/>
          </a:solidFill>
        </p:spPr>
      </p:sp>
      <p:grpSp>
        <p:nvGrpSpPr>
          <p:cNvPr id="3" name="Group 3"/>
          <p:cNvGrpSpPr/>
          <p:nvPr/>
        </p:nvGrpSpPr>
        <p:grpSpPr>
          <a:xfrm>
            <a:off x="1028700" y="282076"/>
            <a:ext cx="15433950" cy="3363830"/>
            <a:chOff x="0" y="0"/>
            <a:chExt cx="20578600" cy="4485106"/>
          </a:xfrm>
        </p:grpSpPr>
        <p:sp>
          <p:nvSpPr>
            <p:cNvPr id="4" name="TextBox 4"/>
            <p:cNvSpPr txBox="1"/>
            <p:nvPr/>
          </p:nvSpPr>
          <p:spPr>
            <a:xfrm>
              <a:off x="0" y="-57150"/>
              <a:ext cx="20578600" cy="1359015"/>
            </a:xfrm>
            <a:prstGeom prst="rect">
              <a:avLst/>
            </a:prstGeom>
          </p:spPr>
          <p:txBody>
            <a:bodyPr lIns="0" tIns="0" rIns="0" bIns="0" rtlCol="0" anchor="t">
              <a:spAutoFit/>
            </a:bodyPr>
            <a:lstStyle/>
            <a:p>
              <a:pPr algn="l">
                <a:lnSpc>
                  <a:spcPts val="7745"/>
                </a:lnSpc>
              </a:pPr>
              <a:r>
                <a:rPr lang="en-US" sz="6454">
                  <a:solidFill>
                    <a:srgbClr val="4A98FF"/>
                  </a:solidFill>
                  <a:latin typeface="Bodoni FLF Bold"/>
                </a:rPr>
                <a:t>CESE DE LA ACTIVIDAD</a:t>
              </a:r>
            </a:p>
          </p:txBody>
        </p:sp>
        <p:sp>
          <p:nvSpPr>
            <p:cNvPr id="5" name="TextBox 5"/>
            <p:cNvSpPr txBox="1"/>
            <p:nvPr/>
          </p:nvSpPr>
          <p:spPr>
            <a:xfrm>
              <a:off x="0" y="1822342"/>
              <a:ext cx="17626797" cy="635757"/>
            </a:xfrm>
            <a:prstGeom prst="rect">
              <a:avLst/>
            </a:prstGeom>
          </p:spPr>
          <p:txBody>
            <a:bodyPr lIns="0" tIns="0" rIns="0" bIns="0" rtlCol="0" anchor="t">
              <a:spAutoFit/>
            </a:bodyPr>
            <a:lstStyle/>
            <a:p>
              <a:pPr algn="l">
                <a:lnSpc>
                  <a:spcPts val="3986"/>
                </a:lnSpc>
              </a:pPr>
              <a:endParaRPr/>
            </a:p>
          </p:txBody>
        </p:sp>
        <p:sp>
          <p:nvSpPr>
            <p:cNvPr id="6" name="TextBox 6"/>
            <p:cNvSpPr txBox="1"/>
            <p:nvPr/>
          </p:nvSpPr>
          <p:spPr>
            <a:xfrm>
              <a:off x="0" y="3494953"/>
              <a:ext cx="17626797" cy="987742"/>
            </a:xfrm>
            <a:prstGeom prst="rect">
              <a:avLst/>
            </a:prstGeom>
          </p:spPr>
          <p:txBody>
            <a:bodyPr lIns="0" tIns="0" rIns="0" bIns="0" rtlCol="0" anchor="t">
              <a:spAutoFit/>
            </a:bodyPr>
            <a:lstStyle/>
            <a:p>
              <a:pPr algn="l">
                <a:lnSpc>
                  <a:spcPts val="3132"/>
                </a:lnSpc>
              </a:pPr>
              <a:endParaRPr/>
            </a:p>
            <a:p>
              <a:pPr algn="l">
                <a:lnSpc>
                  <a:spcPts val="3132"/>
                </a:lnSpc>
              </a:pPr>
              <a:endParaRPr/>
            </a:p>
          </p:txBody>
        </p:sp>
      </p:grpSp>
      <p:grpSp>
        <p:nvGrpSpPr>
          <p:cNvPr id="7" name="Group 7"/>
          <p:cNvGrpSpPr/>
          <p:nvPr/>
        </p:nvGrpSpPr>
        <p:grpSpPr>
          <a:xfrm>
            <a:off x="2481761" y="3079430"/>
            <a:ext cx="3750400" cy="1875200"/>
            <a:chOff x="0" y="0"/>
            <a:chExt cx="5000533" cy="2500267"/>
          </a:xfrm>
        </p:grpSpPr>
        <p:grpSp>
          <p:nvGrpSpPr>
            <p:cNvPr id="8" name="Group 8"/>
            <p:cNvGrpSpPr>
              <a:grpSpLocks noChangeAspect="1"/>
            </p:cNvGrpSpPr>
            <p:nvPr/>
          </p:nvGrpSpPr>
          <p:grpSpPr>
            <a:xfrm>
              <a:off x="0" y="0"/>
              <a:ext cx="5000533" cy="2500267"/>
              <a:chOff x="0" y="0"/>
              <a:chExt cx="2540000" cy="1270000"/>
            </a:xfrm>
          </p:grpSpPr>
          <p:sp>
            <p:nvSpPr>
              <p:cNvPr id="9" name="Freeform 9"/>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82800" y="1264333"/>
                    </a:lnTo>
                    <a:cubicBezTo>
                      <a:pt x="2080799" y="816855"/>
                      <a:pt x="1717483" y="455160"/>
                      <a:pt x="1270000" y="455160"/>
                    </a:cubicBezTo>
                    <a:cubicBezTo>
                      <a:pt x="822517" y="455160"/>
                      <a:pt x="459201" y="816855"/>
                      <a:pt x="457200" y="1264333"/>
                    </a:cubicBezTo>
                    <a:close/>
                  </a:path>
                </a:pathLst>
              </a:custGeom>
              <a:solidFill>
                <a:srgbClr val="6CE5E8"/>
              </a:solidFill>
            </p:spPr>
          </p:sp>
          <p:sp>
            <p:nvSpPr>
              <p:cNvPr id="10" name="Freeform 10"/>
              <p:cNvSpPr/>
              <p:nvPr/>
            </p:nvSpPr>
            <p:spPr>
              <a:xfrm>
                <a:off x="1140184" y="543883"/>
                <a:ext cx="1027589" cy="733355"/>
              </a:xfrm>
              <a:custGeom>
                <a:avLst/>
                <a:gdLst/>
                <a:ahLst/>
                <a:cxnLst/>
                <a:rect l="l" t="t" r="r" b="b"/>
                <a:pathLst>
                  <a:path w="1027589" h="733355">
                    <a:moveTo>
                      <a:pt x="199508" y="705287"/>
                    </a:moveTo>
                    <a:cubicBezTo>
                      <a:pt x="161575" y="730430"/>
                      <a:pt x="113090" y="733355"/>
                      <a:pt x="72410" y="712955"/>
                    </a:cubicBezTo>
                    <a:cubicBezTo>
                      <a:pt x="31730" y="692554"/>
                      <a:pt x="5075" y="651947"/>
                      <a:pt x="2537" y="606509"/>
                    </a:cubicBezTo>
                    <a:cubicBezTo>
                      <a:pt x="0" y="561072"/>
                      <a:pt x="21969" y="517749"/>
                      <a:pt x="60124" y="492947"/>
                    </a:cubicBezTo>
                    <a:lnTo>
                      <a:pt x="987687" y="5614"/>
                    </a:lnTo>
                    <a:cubicBezTo>
                      <a:pt x="995274" y="585"/>
                      <a:pt x="1004971" y="0"/>
                      <a:pt x="1013107" y="4080"/>
                    </a:cubicBezTo>
                    <a:cubicBezTo>
                      <a:pt x="1021243" y="8160"/>
                      <a:pt x="1026574" y="16282"/>
                      <a:pt x="1027081" y="25369"/>
                    </a:cubicBezTo>
                    <a:cubicBezTo>
                      <a:pt x="1027589" y="34457"/>
                      <a:pt x="1023195" y="43121"/>
                      <a:pt x="1015564" y="48082"/>
                    </a:cubicBezTo>
                    <a:lnTo>
                      <a:pt x="199508" y="705287"/>
                    </a:lnTo>
                    <a:close/>
                  </a:path>
                </a:pathLst>
              </a:custGeom>
              <a:solidFill>
                <a:srgbClr val="494F56"/>
              </a:solidFill>
            </p:spPr>
          </p:sp>
        </p:grpSp>
      </p:grpSp>
      <p:grpSp>
        <p:nvGrpSpPr>
          <p:cNvPr id="11" name="Group 11"/>
          <p:cNvGrpSpPr/>
          <p:nvPr/>
        </p:nvGrpSpPr>
        <p:grpSpPr>
          <a:xfrm>
            <a:off x="2375711" y="6079750"/>
            <a:ext cx="3750400" cy="1875200"/>
            <a:chOff x="0" y="0"/>
            <a:chExt cx="5000533" cy="2500267"/>
          </a:xfrm>
        </p:grpSpPr>
        <p:grpSp>
          <p:nvGrpSpPr>
            <p:cNvPr id="12" name="Group 12"/>
            <p:cNvGrpSpPr>
              <a:grpSpLocks noChangeAspect="1"/>
            </p:cNvGrpSpPr>
            <p:nvPr/>
          </p:nvGrpSpPr>
          <p:grpSpPr>
            <a:xfrm>
              <a:off x="0" y="0"/>
              <a:ext cx="5000533" cy="2500267"/>
              <a:chOff x="0" y="0"/>
              <a:chExt cx="2540000" cy="1270000"/>
            </a:xfrm>
          </p:grpSpPr>
          <p:sp>
            <p:nvSpPr>
              <p:cNvPr id="13" name="Freeform 13"/>
              <p:cNvSpPr/>
              <p:nvPr/>
            </p:nvSpPr>
            <p:spPr>
              <a:xfrm>
                <a:off x="0" y="5667"/>
                <a:ext cx="2540000" cy="1264333"/>
              </a:xfrm>
              <a:custGeom>
                <a:avLst/>
                <a:gdLst/>
                <a:ahLst/>
                <a:cxnLst/>
                <a:rect l="l" t="t" r="r" b="b"/>
                <a:pathLst>
                  <a:path w="2540000" h="1264333">
                    <a:moveTo>
                      <a:pt x="0" y="1264333"/>
                    </a:moveTo>
                    <a:cubicBezTo>
                      <a:pt x="3127" y="565148"/>
                      <a:pt x="570808" y="0"/>
                      <a:pt x="1270000" y="0"/>
                    </a:cubicBezTo>
                    <a:cubicBezTo>
                      <a:pt x="1969192" y="0"/>
                      <a:pt x="2536873" y="565148"/>
                      <a:pt x="2540000" y="1264333"/>
                    </a:cubicBezTo>
                    <a:lnTo>
                      <a:pt x="2082800" y="1264333"/>
                    </a:lnTo>
                    <a:cubicBezTo>
                      <a:pt x="2080799" y="816855"/>
                      <a:pt x="1717483" y="455160"/>
                      <a:pt x="1270000" y="455160"/>
                    </a:cubicBezTo>
                    <a:cubicBezTo>
                      <a:pt x="822517" y="455160"/>
                      <a:pt x="459201" y="816855"/>
                      <a:pt x="457200" y="1264333"/>
                    </a:cubicBezTo>
                    <a:close/>
                  </a:path>
                </a:pathLst>
              </a:custGeom>
              <a:solidFill>
                <a:srgbClr val="1B48AB"/>
              </a:solidFill>
            </p:spPr>
          </p:sp>
          <p:sp>
            <p:nvSpPr>
              <p:cNvPr id="14" name="Freeform 14"/>
              <p:cNvSpPr/>
              <p:nvPr/>
            </p:nvSpPr>
            <p:spPr>
              <a:xfrm>
                <a:off x="1137444" y="713743"/>
                <a:ext cx="1143399" cy="564223"/>
              </a:xfrm>
              <a:custGeom>
                <a:avLst/>
                <a:gdLst/>
                <a:ahLst/>
                <a:cxnLst/>
                <a:rect l="l" t="t" r="r" b="b"/>
                <a:pathLst>
                  <a:path w="1143399" h="564223">
                    <a:moveTo>
                      <a:pt x="180600" y="546819"/>
                    </a:moveTo>
                    <a:cubicBezTo>
                      <a:pt x="138551" y="564223"/>
                      <a:pt x="90403" y="557798"/>
                      <a:pt x="54389" y="529977"/>
                    </a:cubicBezTo>
                    <a:cubicBezTo>
                      <a:pt x="18375" y="502156"/>
                      <a:pt x="0" y="457191"/>
                      <a:pt x="6221" y="412110"/>
                    </a:cubicBezTo>
                    <a:cubicBezTo>
                      <a:pt x="12442" y="367029"/>
                      <a:pt x="42309" y="328722"/>
                      <a:pt x="84512" y="311695"/>
                    </a:cubicBezTo>
                    <a:lnTo>
                      <a:pt x="1107279" y="3481"/>
                    </a:lnTo>
                    <a:cubicBezTo>
                      <a:pt x="1115689" y="0"/>
                      <a:pt x="1125319" y="1285"/>
                      <a:pt x="1132522" y="6849"/>
                    </a:cubicBezTo>
                    <a:cubicBezTo>
                      <a:pt x="1139724" y="12414"/>
                      <a:pt x="1143399" y="21406"/>
                      <a:pt x="1142155" y="30423"/>
                    </a:cubicBezTo>
                    <a:cubicBezTo>
                      <a:pt x="1140911" y="39439"/>
                      <a:pt x="1134937" y="47100"/>
                      <a:pt x="1126497" y="50506"/>
                    </a:cubicBezTo>
                    <a:lnTo>
                      <a:pt x="180600" y="546819"/>
                    </a:lnTo>
                    <a:close/>
                  </a:path>
                </a:pathLst>
              </a:custGeom>
              <a:solidFill>
                <a:srgbClr val="494F56"/>
              </a:solidFill>
            </p:spPr>
          </p:sp>
        </p:grpSp>
      </p:grpSp>
      <p:sp>
        <p:nvSpPr>
          <p:cNvPr id="15" name="TextBox 15"/>
          <p:cNvSpPr txBox="1"/>
          <p:nvPr/>
        </p:nvSpPr>
        <p:spPr>
          <a:xfrm>
            <a:off x="1028700" y="1893654"/>
            <a:ext cx="6761893" cy="750612"/>
          </a:xfrm>
          <a:prstGeom prst="rect">
            <a:avLst/>
          </a:prstGeom>
        </p:spPr>
        <p:txBody>
          <a:bodyPr lIns="0" tIns="0" rIns="0" bIns="0" rtlCol="0" anchor="t">
            <a:spAutoFit/>
          </a:bodyPr>
          <a:lstStyle/>
          <a:p>
            <a:pPr algn="ctr">
              <a:lnSpc>
                <a:spcPts val="3006"/>
              </a:lnSpc>
            </a:pPr>
            <a:r>
              <a:rPr lang="en-US" sz="2147">
                <a:solidFill>
                  <a:srgbClr val="000000"/>
                </a:solidFill>
                <a:latin typeface="Open Sans Bold"/>
              </a:rPr>
              <a:t>GRÁFICO 1</a:t>
            </a:r>
          </a:p>
          <a:p>
            <a:pPr algn="ctr">
              <a:lnSpc>
                <a:spcPts val="3006"/>
              </a:lnSpc>
            </a:pPr>
            <a:r>
              <a:rPr lang="en-US" sz="2147">
                <a:solidFill>
                  <a:srgbClr val="000000"/>
                </a:solidFill>
                <a:latin typeface="Open Sans Bold"/>
              </a:rPr>
              <a:t>Interrupción de la actividad debido a la pandemia</a:t>
            </a:r>
          </a:p>
        </p:txBody>
      </p:sp>
      <p:sp>
        <p:nvSpPr>
          <p:cNvPr id="16" name="TextBox 16"/>
          <p:cNvSpPr txBox="1"/>
          <p:nvPr/>
        </p:nvSpPr>
        <p:spPr>
          <a:xfrm>
            <a:off x="6020061" y="3395586"/>
            <a:ext cx="994789" cy="467842"/>
          </a:xfrm>
          <a:prstGeom prst="rect">
            <a:avLst/>
          </a:prstGeom>
        </p:spPr>
        <p:txBody>
          <a:bodyPr lIns="0" tIns="0" rIns="0" bIns="0" rtlCol="0" anchor="t">
            <a:spAutoFit/>
          </a:bodyPr>
          <a:lstStyle/>
          <a:p>
            <a:pPr algn="ctr">
              <a:lnSpc>
                <a:spcPts val="3777"/>
              </a:lnSpc>
            </a:pPr>
            <a:r>
              <a:rPr lang="en-US" sz="2697">
                <a:solidFill>
                  <a:srgbClr val="000000"/>
                </a:solidFill>
                <a:latin typeface="Open Sans Bold"/>
              </a:rPr>
              <a:t>78,9%</a:t>
            </a:r>
          </a:p>
        </p:txBody>
      </p:sp>
      <p:sp>
        <p:nvSpPr>
          <p:cNvPr id="17" name="TextBox 17"/>
          <p:cNvSpPr txBox="1"/>
          <p:nvPr/>
        </p:nvSpPr>
        <p:spPr>
          <a:xfrm>
            <a:off x="6582892" y="4486788"/>
            <a:ext cx="723031" cy="454740"/>
          </a:xfrm>
          <a:prstGeom prst="rect">
            <a:avLst/>
          </a:prstGeom>
        </p:spPr>
        <p:txBody>
          <a:bodyPr wrap="square" lIns="0" tIns="0" rIns="0" bIns="0" rtlCol="0" anchor="t">
            <a:spAutoFit/>
          </a:bodyPr>
          <a:lstStyle/>
          <a:p>
            <a:pPr algn="ctr">
              <a:lnSpc>
                <a:spcPts val="3777"/>
              </a:lnSpc>
            </a:pPr>
            <a:r>
              <a:rPr lang="en-US" sz="2697" dirty="0" err="1">
                <a:solidFill>
                  <a:srgbClr val="000000"/>
                </a:solidFill>
                <a:latin typeface="Open Sans Bold"/>
              </a:rPr>
              <a:t>Sí</a:t>
            </a:r>
            <a:endParaRPr lang="en-US" sz="2697" dirty="0">
              <a:solidFill>
                <a:srgbClr val="000000"/>
              </a:solidFill>
              <a:latin typeface="Open Sans Bold"/>
            </a:endParaRPr>
          </a:p>
        </p:txBody>
      </p:sp>
      <p:sp>
        <p:nvSpPr>
          <p:cNvPr id="18" name="TextBox 18"/>
          <p:cNvSpPr txBox="1"/>
          <p:nvPr/>
        </p:nvSpPr>
        <p:spPr>
          <a:xfrm>
            <a:off x="1804442" y="4486788"/>
            <a:ext cx="490721" cy="467842"/>
          </a:xfrm>
          <a:prstGeom prst="rect">
            <a:avLst/>
          </a:prstGeom>
        </p:spPr>
        <p:txBody>
          <a:bodyPr lIns="0" tIns="0" rIns="0" bIns="0" rtlCol="0" anchor="t">
            <a:spAutoFit/>
          </a:bodyPr>
          <a:lstStyle/>
          <a:p>
            <a:pPr algn="ctr">
              <a:lnSpc>
                <a:spcPts val="3777"/>
              </a:lnSpc>
            </a:pPr>
            <a:r>
              <a:rPr lang="en-US" sz="2697">
                <a:solidFill>
                  <a:srgbClr val="000000"/>
                </a:solidFill>
                <a:latin typeface="Open Sans Bold"/>
              </a:rPr>
              <a:t>No</a:t>
            </a:r>
          </a:p>
        </p:txBody>
      </p:sp>
      <p:sp>
        <p:nvSpPr>
          <p:cNvPr id="19" name="TextBox 19"/>
          <p:cNvSpPr txBox="1"/>
          <p:nvPr/>
        </p:nvSpPr>
        <p:spPr>
          <a:xfrm>
            <a:off x="3578503" y="4916530"/>
            <a:ext cx="1556915" cy="376562"/>
          </a:xfrm>
          <a:prstGeom prst="rect">
            <a:avLst/>
          </a:prstGeom>
        </p:spPr>
        <p:txBody>
          <a:bodyPr lIns="0" tIns="0" rIns="0" bIns="0" rtlCol="0" anchor="t">
            <a:spAutoFit/>
          </a:bodyPr>
          <a:lstStyle/>
          <a:p>
            <a:pPr algn="ctr">
              <a:lnSpc>
                <a:spcPts val="3164"/>
              </a:lnSpc>
            </a:pPr>
            <a:r>
              <a:rPr lang="en-US" sz="2260">
                <a:solidFill>
                  <a:srgbClr val="000000"/>
                </a:solidFill>
                <a:latin typeface="Open Sans Bold"/>
              </a:rPr>
              <a:t>Empleados</a:t>
            </a:r>
          </a:p>
        </p:txBody>
      </p:sp>
      <p:sp>
        <p:nvSpPr>
          <p:cNvPr id="20" name="TextBox 20"/>
          <p:cNvSpPr txBox="1"/>
          <p:nvPr/>
        </p:nvSpPr>
        <p:spPr>
          <a:xfrm>
            <a:off x="3322481" y="7916850"/>
            <a:ext cx="1856860" cy="376562"/>
          </a:xfrm>
          <a:prstGeom prst="rect">
            <a:avLst/>
          </a:prstGeom>
        </p:spPr>
        <p:txBody>
          <a:bodyPr lIns="0" tIns="0" rIns="0" bIns="0" rtlCol="0" anchor="t">
            <a:spAutoFit/>
          </a:bodyPr>
          <a:lstStyle/>
          <a:p>
            <a:pPr algn="ctr">
              <a:lnSpc>
                <a:spcPts val="3164"/>
              </a:lnSpc>
            </a:pPr>
            <a:r>
              <a:rPr lang="en-US" sz="2260">
                <a:solidFill>
                  <a:srgbClr val="000000"/>
                </a:solidFill>
                <a:latin typeface="Open Sans Bold"/>
              </a:rPr>
              <a:t>Empleadores</a:t>
            </a:r>
          </a:p>
        </p:txBody>
      </p:sp>
      <p:sp>
        <p:nvSpPr>
          <p:cNvPr id="21" name="TextBox 21"/>
          <p:cNvSpPr txBox="1"/>
          <p:nvPr/>
        </p:nvSpPr>
        <p:spPr>
          <a:xfrm>
            <a:off x="6126111" y="6754854"/>
            <a:ext cx="994789" cy="467842"/>
          </a:xfrm>
          <a:prstGeom prst="rect">
            <a:avLst/>
          </a:prstGeom>
        </p:spPr>
        <p:txBody>
          <a:bodyPr lIns="0" tIns="0" rIns="0" bIns="0" rtlCol="0" anchor="t">
            <a:spAutoFit/>
          </a:bodyPr>
          <a:lstStyle/>
          <a:p>
            <a:pPr algn="ctr">
              <a:lnSpc>
                <a:spcPts val="3777"/>
              </a:lnSpc>
            </a:pPr>
            <a:r>
              <a:rPr lang="en-US" sz="2697">
                <a:solidFill>
                  <a:srgbClr val="000000"/>
                </a:solidFill>
                <a:latin typeface="Open Sans Bold"/>
              </a:rPr>
              <a:t>84,8%</a:t>
            </a:r>
          </a:p>
        </p:txBody>
      </p:sp>
      <p:sp>
        <p:nvSpPr>
          <p:cNvPr id="22" name="TextBox 22"/>
          <p:cNvSpPr txBox="1"/>
          <p:nvPr/>
        </p:nvSpPr>
        <p:spPr>
          <a:xfrm>
            <a:off x="6476842" y="7487108"/>
            <a:ext cx="538007" cy="454740"/>
          </a:xfrm>
          <a:prstGeom prst="rect">
            <a:avLst/>
          </a:prstGeom>
        </p:spPr>
        <p:txBody>
          <a:bodyPr wrap="square" lIns="0" tIns="0" rIns="0" bIns="0" rtlCol="0" anchor="t">
            <a:spAutoFit/>
          </a:bodyPr>
          <a:lstStyle/>
          <a:p>
            <a:pPr algn="ctr">
              <a:lnSpc>
                <a:spcPts val="3777"/>
              </a:lnSpc>
            </a:pPr>
            <a:r>
              <a:rPr lang="en-US" sz="2697" dirty="0" err="1">
                <a:solidFill>
                  <a:srgbClr val="000000"/>
                </a:solidFill>
                <a:latin typeface="Open Sans Bold"/>
              </a:rPr>
              <a:t>Sí</a:t>
            </a:r>
            <a:endParaRPr lang="en-US" sz="2697" dirty="0">
              <a:solidFill>
                <a:srgbClr val="000000"/>
              </a:solidFill>
              <a:latin typeface="Open Sans Bold"/>
            </a:endParaRPr>
          </a:p>
        </p:txBody>
      </p:sp>
      <p:sp>
        <p:nvSpPr>
          <p:cNvPr id="23" name="TextBox 23"/>
          <p:cNvSpPr txBox="1"/>
          <p:nvPr/>
        </p:nvSpPr>
        <p:spPr>
          <a:xfrm>
            <a:off x="1698392" y="7487108"/>
            <a:ext cx="490721" cy="467842"/>
          </a:xfrm>
          <a:prstGeom prst="rect">
            <a:avLst/>
          </a:prstGeom>
        </p:spPr>
        <p:txBody>
          <a:bodyPr lIns="0" tIns="0" rIns="0" bIns="0" rtlCol="0" anchor="t">
            <a:spAutoFit/>
          </a:bodyPr>
          <a:lstStyle/>
          <a:p>
            <a:pPr algn="ctr">
              <a:lnSpc>
                <a:spcPts val="3777"/>
              </a:lnSpc>
            </a:pPr>
            <a:r>
              <a:rPr lang="en-US" sz="2697">
                <a:solidFill>
                  <a:srgbClr val="000000"/>
                </a:solidFill>
                <a:latin typeface="Open Sans Bold"/>
              </a:rPr>
              <a:t>No</a:t>
            </a:r>
          </a:p>
        </p:txBody>
      </p:sp>
      <p:grpSp>
        <p:nvGrpSpPr>
          <p:cNvPr id="24" name="Group 24"/>
          <p:cNvGrpSpPr/>
          <p:nvPr/>
        </p:nvGrpSpPr>
        <p:grpSpPr>
          <a:xfrm>
            <a:off x="10932358" y="1816303"/>
            <a:ext cx="5718599" cy="6717336"/>
            <a:chOff x="0" y="0"/>
            <a:chExt cx="7624799" cy="8956448"/>
          </a:xfrm>
        </p:grpSpPr>
        <p:sp>
          <p:nvSpPr>
            <p:cNvPr id="25" name="TextBox 25"/>
            <p:cNvSpPr txBox="1"/>
            <p:nvPr/>
          </p:nvSpPr>
          <p:spPr>
            <a:xfrm rot="-2700000">
              <a:off x="-5418" y="7897714"/>
              <a:ext cx="2156248" cy="347238"/>
            </a:xfrm>
            <a:prstGeom prst="rect">
              <a:avLst/>
            </a:prstGeom>
          </p:spPr>
          <p:txBody>
            <a:bodyPr lIns="0" tIns="0" rIns="0" bIns="0" rtlCol="0" anchor="t">
              <a:spAutoFit/>
            </a:bodyPr>
            <a:lstStyle/>
            <a:p>
              <a:pPr algn="ctr">
                <a:lnSpc>
                  <a:spcPts val="2242"/>
                </a:lnSpc>
              </a:pPr>
              <a:r>
                <a:rPr lang="en-US" sz="1601">
                  <a:solidFill>
                    <a:srgbClr val="000000"/>
                  </a:solidFill>
                  <a:latin typeface="Open Sans Light Bold"/>
                </a:rPr>
                <a:t>Menos de 1 mes</a:t>
              </a:r>
            </a:p>
          </p:txBody>
        </p:sp>
        <p:sp>
          <p:nvSpPr>
            <p:cNvPr id="26" name="TextBox 26"/>
            <p:cNvSpPr txBox="1"/>
            <p:nvPr/>
          </p:nvSpPr>
          <p:spPr>
            <a:xfrm rot="-2700000">
              <a:off x="2611250" y="7832776"/>
              <a:ext cx="1972577" cy="347238"/>
            </a:xfrm>
            <a:prstGeom prst="rect">
              <a:avLst/>
            </a:prstGeom>
          </p:spPr>
          <p:txBody>
            <a:bodyPr lIns="0" tIns="0" rIns="0" bIns="0" rtlCol="0" anchor="t">
              <a:spAutoFit/>
            </a:bodyPr>
            <a:lstStyle/>
            <a:p>
              <a:pPr algn="ctr">
                <a:lnSpc>
                  <a:spcPts val="2242"/>
                </a:lnSpc>
              </a:pPr>
              <a:r>
                <a:rPr lang="en-US" sz="1601">
                  <a:solidFill>
                    <a:srgbClr val="000000"/>
                  </a:solidFill>
                  <a:latin typeface="Open Sans Light Bold"/>
                </a:rPr>
                <a:t>De 1 a 3 meses</a:t>
              </a:r>
            </a:p>
          </p:txBody>
        </p:sp>
        <p:sp>
          <p:nvSpPr>
            <p:cNvPr id="27" name="TextBox 27"/>
            <p:cNvSpPr txBox="1"/>
            <p:nvPr/>
          </p:nvSpPr>
          <p:spPr>
            <a:xfrm rot="-2700000">
              <a:off x="4954949" y="7880906"/>
              <a:ext cx="2108708" cy="347238"/>
            </a:xfrm>
            <a:prstGeom prst="rect">
              <a:avLst/>
            </a:prstGeom>
          </p:spPr>
          <p:txBody>
            <a:bodyPr lIns="0" tIns="0" rIns="0" bIns="0" rtlCol="0" anchor="t">
              <a:spAutoFit/>
            </a:bodyPr>
            <a:lstStyle/>
            <a:p>
              <a:pPr algn="ctr">
                <a:lnSpc>
                  <a:spcPts val="2242"/>
                </a:lnSpc>
              </a:pPr>
              <a:r>
                <a:rPr lang="en-US" sz="1601">
                  <a:solidFill>
                    <a:srgbClr val="000000"/>
                  </a:solidFill>
                  <a:latin typeface="Open Sans Light Bold"/>
                </a:rPr>
                <a:t>Más de 3 meses</a:t>
              </a:r>
            </a:p>
          </p:txBody>
        </p:sp>
        <p:grpSp>
          <p:nvGrpSpPr>
            <p:cNvPr id="28" name="Group 28"/>
            <p:cNvGrpSpPr>
              <a:grpSpLocks noChangeAspect="1"/>
            </p:cNvGrpSpPr>
            <p:nvPr/>
          </p:nvGrpSpPr>
          <p:grpSpPr>
            <a:xfrm>
              <a:off x="759977" y="159332"/>
              <a:ext cx="6864822" cy="6864822"/>
              <a:chOff x="0" y="0"/>
              <a:chExt cx="10287000" cy="10287000"/>
            </a:xfrm>
          </p:grpSpPr>
          <p:sp>
            <p:nvSpPr>
              <p:cNvPr id="29" name="Freeform 29"/>
              <p:cNvSpPr/>
              <p:nvPr/>
            </p:nvSpPr>
            <p:spPr>
              <a:xfrm>
                <a:off x="0" y="-63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30" name="Freeform 30"/>
              <p:cNvSpPr/>
              <p:nvPr/>
            </p:nvSpPr>
            <p:spPr>
              <a:xfrm>
                <a:off x="0" y="3422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31" name="Freeform 31"/>
              <p:cNvSpPr/>
              <p:nvPr/>
            </p:nvSpPr>
            <p:spPr>
              <a:xfrm>
                <a:off x="0" y="6851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32" name="Freeform 32"/>
              <p:cNvSpPr/>
              <p:nvPr/>
            </p:nvSpPr>
            <p:spPr>
              <a:xfrm>
                <a:off x="0" y="10280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grpSp>
        <p:sp>
          <p:nvSpPr>
            <p:cNvPr id="33" name="TextBox 33"/>
            <p:cNvSpPr txBox="1"/>
            <p:nvPr/>
          </p:nvSpPr>
          <p:spPr>
            <a:xfrm>
              <a:off x="0" y="-28575"/>
              <a:ext cx="624376" cy="347238"/>
            </a:xfrm>
            <a:prstGeom prst="rect">
              <a:avLst/>
            </a:prstGeom>
          </p:spPr>
          <p:txBody>
            <a:bodyPr lIns="0" tIns="0" rIns="0" bIns="0" rtlCol="0" anchor="t">
              <a:spAutoFit/>
            </a:bodyPr>
            <a:lstStyle/>
            <a:p>
              <a:pPr algn="r">
                <a:lnSpc>
                  <a:spcPts val="2242"/>
                </a:lnSpc>
              </a:pPr>
              <a:r>
                <a:rPr lang="en-US" sz="1601">
                  <a:solidFill>
                    <a:srgbClr val="000000"/>
                  </a:solidFill>
                  <a:latin typeface="Open Sans Light Bold"/>
                </a:rPr>
                <a:t>75% </a:t>
              </a:r>
            </a:p>
          </p:txBody>
        </p:sp>
        <p:sp>
          <p:nvSpPr>
            <p:cNvPr id="34" name="TextBox 34"/>
            <p:cNvSpPr txBox="1"/>
            <p:nvPr/>
          </p:nvSpPr>
          <p:spPr>
            <a:xfrm>
              <a:off x="0" y="2259699"/>
              <a:ext cx="624376" cy="347238"/>
            </a:xfrm>
            <a:prstGeom prst="rect">
              <a:avLst/>
            </a:prstGeom>
          </p:spPr>
          <p:txBody>
            <a:bodyPr lIns="0" tIns="0" rIns="0" bIns="0" rtlCol="0" anchor="t">
              <a:spAutoFit/>
            </a:bodyPr>
            <a:lstStyle/>
            <a:p>
              <a:pPr algn="r">
                <a:lnSpc>
                  <a:spcPts val="2242"/>
                </a:lnSpc>
              </a:pPr>
              <a:r>
                <a:rPr lang="en-US" sz="1601">
                  <a:solidFill>
                    <a:srgbClr val="000000"/>
                  </a:solidFill>
                  <a:latin typeface="Open Sans Light Bold"/>
                </a:rPr>
                <a:t>50% </a:t>
              </a:r>
            </a:p>
          </p:txBody>
        </p:sp>
        <p:sp>
          <p:nvSpPr>
            <p:cNvPr id="35" name="TextBox 35"/>
            <p:cNvSpPr txBox="1"/>
            <p:nvPr/>
          </p:nvSpPr>
          <p:spPr>
            <a:xfrm>
              <a:off x="0" y="4547973"/>
              <a:ext cx="624376" cy="347238"/>
            </a:xfrm>
            <a:prstGeom prst="rect">
              <a:avLst/>
            </a:prstGeom>
          </p:spPr>
          <p:txBody>
            <a:bodyPr lIns="0" tIns="0" rIns="0" bIns="0" rtlCol="0" anchor="t">
              <a:spAutoFit/>
            </a:bodyPr>
            <a:lstStyle/>
            <a:p>
              <a:pPr algn="r">
                <a:lnSpc>
                  <a:spcPts val="2242"/>
                </a:lnSpc>
              </a:pPr>
              <a:r>
                <a:rPr lang="en-US" sz="1601">
                  <a:solidFill>
                    <a:srgbClr val="000000"/>
                  </a:solidFill>
                  <a:latin typeface="Open Sans Light Bold"/>
                </a:rPr>
                <a:t>25% </a:t>
              </a:r>
            </a:p>
          </p:txBody>
        </p:sp>
        <p:sp>
          <p:nvSpPr>
            <p:cNvPr id="36" name="TextBox 36"/>
            <p:cNvSpPr txBox="1"/>
            <p:nvPr/>
          </p:nvSpPr>
          <p:spPr>
            <a:xfrm>
              <a:off x="154803" y="6836247"/>
              <a:ext cx="469573" cy="347238"/>
            </a:xfrm>
            <a:prstGeom prst="rect">
              <a:avLst/>
            </a:prstGeom>
          </p:spPr>
          <p:txBody>
            <a:bodyPr lIns="0" tIns="0" rIns="0" bIns="0" rtlCol="0" anchor="t">
              <a:spAutoFit/>
            </a:bodyPr>
            <a:lstStyle/>
            <a:p>
              <a:pPr algn="r">
                <a:lnSpc>
                  <a:spcPts val="2242"/>
                </a:lnSpc>
              </a:pPr>
              <a:r>
                <a:rPr lang="en-US" sz="1601">
                  <a:solidFill>
                    <a:srgbClr val="000000"/>
                  </a:solidFill>
                  <a:latin typeface="Open Sans Light Bold"/>
                </a:rPr>
                <a:t>0% </a:t>
              </a:r>
            </a:p>
          </p:txBody>
        </p:sp>
        <p:grpSp>
          <p:nvGrpSpPr>
            <p:cNvPr id="37" name="Group 37"/>
            <p:cNvGrpSpPr>
              <a:grpSpLocks noChangeAspect="1"/>
            </p:cNvGrpSpPr>
            <p:nvPr/>
          </p:nvGrpSpPr>
          <p:grpSpPr>
            <a:xfrm>
              <a:off x="759977" y="159332"/>
              <a:ext cx="6864822" cy="6864822"/>
              <a:chOff x="0" y="0"/>
              <a:chExt cx="10287000" cy="10287000"/>
            </a:xfrm>
          </p:grpSpPr>
          <p:sp>
            <p:nvSpPr>
              <p:cNvPr id="38" name="Freeform 38"/>
              <p:cNvSpPr/>
              <p:nvPr/>
            </p:nvSpPr>
            <p:spPr>
              <a:xfrm>
                <a:off x="0" y="1132078"/>
                <a:ext cx="1444625" cy="9154922"/>
              </a:xfrm>
              <a:custGeom>
                <a:avLst/>
                <a:gdLst/>
                <a:ahLst/>
                <a:cxnLst/>
                <a:rect l="l" t="t" r="r" b="b"/>
                <a:pathLst>
                  <a:path w="1444625" h="9154922">
                    <a:moveTo>
                      <a:pt x="0" y="9154922"/>
                    </a:moveTo>
                    <a:lnTo>
                      <a:pt x="0" y="115570"/>
                    </a:lnTo>
                    <a:cubicBezTo>
                      <a:pt x="0" y="51742"/>
                      <a:pt x="51742" y="0"/>
                      <a:pt x="115570" y="0"/>
                    </a:cubicBezTo>
                    <a:lnTo>
                      <a:pt x="1329055" y="0"/>
                    </a:lnTo>
                    <a:cubicBezTo>
                      <a:pt x="1392883" y="0"/>
                      <a:pt x="1444625" y="51742"/>
                      <a:pt x="1444625" y="115570"/>
                    </a:cubicBezTo>
                    <a:lnTo>
                      <a:pt x="1444625" y="9154922"/>
                    </a:lnTo>
                    <a:close/>
                  </a:path>
                </a:pathLst>
              </a:custGeom>
              <a:solidFill>
                <a:srgbClr val="6CE5E8"/>
              </a:solidFill>
            </p:spPr>
          </p:sp>
          <p:sp>
            <p:nvSpPr>
              <p:cNvPr id="39" name="Freeform 39"/>
              <p:cNvSpPr/>
              <p:nvPr/>
            </p:nvSpPr>
            <p:spPr>
              <a:xfrm>
                <a:off x="3686175" y="7472800"/>
                <a:ext cx="1444625" cy="2814200"/>
              </a:xfrm>
              <a:custGeom>
                <a:avLst/>
                <a:gdLst/>
                <a:ahLst/>
                <a:cxnLst/>
                <a:rect l="l" t="t" r="r" b="b"/>
                <a:pathLst>
                  <a:path w="1444625" h="2814200">
                    <a:moveTo>
                      <a:pt x="0" y="2814200"/>
                    </a:moveTo>
                    <a:lnTo>
                      <a:pt x="0" y="115570"/>
                    </a:lnTo>
                    <a:cubicBezTo>
                      <a:pt x="0" y="51743"/>
                      <a:pt x="51743" y="0"/>
                      <a:pt x="115570" y="0"/>
                    </a:cubicBezTo>
                    <a:lnTo>
                      <a:pt x="1329055" y="0"/>
                    </a:lnTo>
                    <a:cubicBezTo>
                      <a:pt x="1392882" y="0"/>
                      <a:pt x="1444625" y="51743"/>
                      <a:pt x="1444625" y="115570"/>
                    </a:cubicBezTo>
                    <a:lnTo>
                      <a:pt x="1444625" y="2814200"/>
                    </a:lnTo>
                    <a:close/>
                  </a:path>
                </a:pathLst>
              </a:custGeom>
              <a:solidFill>
                <a:srgbClr val="6CE5E8"/>
              </a:solidFill>
            </p:spPr>
          </p:sp>
          <p:sp>
            <p:nvSpPr>
              <p:cNvPr id="40" name="Freeform 40"/>
              <p:cNvSpPr/>
              <p:nvPr/>
            </p:nvSpPr>
            <p:spPr>
              <a:xfrm>
                <a:off x="7372350" y="8527387"/>
                <a:ext cx="1444625" cy="1759613"/>
              </a:xfrm>
              <a:custGeom>
                <a:avLst/>
                <a:gdLst/>
                <a:ahLst/>
                <a:cxnLst/>
                <a:rect l="l" t="t" r="r" b="b"/>
                <a:pathLst>
                  <a:path w="1444625" h="1759613">
                    <a:moveTo>
                      <a:pt x="0" y="1759613"/>
                    </a:moveTo>
                    <a:lnTo>
                      <a:pt x="0" y="115570"/>
                    </a:lnTo>
                    <a:cubicBezTo>
                      <a:pt x="0" y="51743"/>
                      <a:pt x="51743" y="0"/>
                      <a:pt x="115570" y="0"/>
                    </a:cubicBezTo>
                    <a:lnTo>
                      <a:pt x="1329055" y="0"/>
                    </a:lnTo>
                    <a:cubicBezTo>
                      <a:pt x="1392882" y="0"/>
                      <a:pt x="1444625" y="51743"/>
                      <a:pt x="1444625" y="115570"/>
                    </a:cubicBezTo>
                    <a:lnTo>
                      <a:pt x="1444625" y="1759613"/>
                    </a:lnTo>
                    <a:close/>
                  </a:path>
                </a:pathLst>
              </a:custGeom>
              <a:solidFill>
                <a:srgbClr val="6CE5E8"/>
              </a:solidFill>
            </p:spPr>
          </p:sp>
          <p:sp>
            <p:nvSpPr>
              <p:cNvPr id="41" name="Freeform 41"/>
              <p:cNvSpPr/>
              <p:nvPr/>
            </p:nvSpPr>
            <p:spPr>
              <a:xfrm>
                <a:off x="1470025" y="6773267"/>
                <a:ext cx="1444625" cy="3513733"/>
              </a:xfrm>
              <a:custGeom>
                <a:avLst/>
                <a:gdLst/>
                <a:ahLst/>
                <a:cxnLst/>
                <a:rect l="l" t="t" r="r" b="b"/>
                <a:pathLst>
                  <a:path w="1444625" h="3513733">
                    <a:moveTo>
                      <a:pt x="0" y="3513733"/>
                    </a:moveTo>
                    <a:lnTo>
                      <a:pt x="0" y="115570"/>
                    </a:lnTo>
                    <a:cubicBezTo>
                      <a:pt x="0" y="51743"/>
                      <a:pt x="51743" y="0"/>
                      <a:pt x="115570" y="0"/>
                    </a:cubicBezTo>
                    <a:lnTo>
                      <a:pt x="1329055" y="0"/>
                    </a:lnTo>
                    <a:cubicBezTo>
                      <a:pt x="1392882" y="0"/>
                      <a:pt x="1444625" y="51743"/>
                      <a:pt x="1444625" y="115570"/>
                    </a:cubicBezTo>
                    <a:lnTo>
                      <a:pt x="1444625" y="3513733"/>
                    </a:lnTo>
                    <a:close/>
                  </a:path>
                </a:pathLst>
              </a:custGeom>
              <a:solidFill>
                <a:srgbClr val="1B48AB"/>
              </a:solidFill>
            </p:spPr>
          </p:sp>
          <p:sp>
            <p:nvSpPr>
              <p:cNvPr id="42" name="Freeform 42"/>
              <p:cNvSpPr/>
              <p:nvPr/>
            </p:nvSpPr>
            <p:spPr>
              <a:xfrm>
                <a:off x="5156200" y="2901442"/>
                <a:ext cx="1444625" cy="7385558"/>
              </a:xfrm>
              <a:custGeom>
                <a:avLst/>
                <a:gdLst/>
                <a:ahLst/>
                <a:cxnLst/>
                <a:rect l="l" t="t" r="r" b="b"/>
                <a:pathLst>
                  <a:path w="1444625" h="7385558">
                    <a:moveTo>
                      <a:pt x="0" y="7385558"/>
                    </a:moveTo>
                    <a:lnTo>
                      <a:pt x="0" y="115570"/>
                    </a:lnTo>
                    <a:cubicBezTo>
                      <a:pt x="0" y="51742"/>
                      <a:pt x="51743" y="0"/>
                      <a:pt x="115570" y="0"/>
                    </a:cubicBezTo>
                    <a:lnTo>
                      <a:pt x="1329055" y="0"/>
                    </a:lnTo>
                    <a:cubicBezTo>
                      <a:pt x="1392882" y="0"/>
                      <a:pt x="1444625" y="51742"/>
                      <a:pt x="1444625" y="115570"/>
                    </a:cubicBezTo>
                    <a:lnTo>
                      <a:pt x="1444625" y="7385558"/>
                    </a:lnTo>
                    <a:close/>
                  </a:path>
                </a:pathLst>
              </a:custGeom>
              <a:solidFill>
                <a:srgbClr val="1B48AB"/>
              </a:solidFill>
            </p:spPr>
          </p:sp>
          <p:sp>
            <p:nvSpPr>
              <p:cNvPr id="43" name="Freeform 43"/>
              <p:cNvSpPr/>
              <p:nvPr/>
            </p:nvSpPr>
            <p:spPr>
              <a:xfrm>
                <a:off x="8842375" y="7468870"/>
                <a:ext cx="1444625" cy="2818130"/>
              </a:xfrm>
              <a:custGeom>
                <a:avLst/>
                <a:gdLst/>
                <a:ahLst/>
                <a:cxnLst/>
                <a:rect l="l" t="t" r="r" b="b"/>
                <a:pathLst>
                  <a:path w="1444625" h="2818130">
                    <a:moveTo>
                      <a:pt x="0" y="2818130"/>
                    </a:moveTo>
                    <a:lnTo>
                      <a:pt x="0" y="115570"/>
                    </a:lnTo>
                    <a:cubicBezTo>
                      <a:pt x="0" y="84919"/>
                      <a:pt x="12176" y="55523"/>
                      <a:pt x="33849" y="33850"/>
                    </a:cubicBezTo>
                    <a:cubicBezTo>
                      <a:pt x="55523" y="12176"/>
                      <a:pt x="84919" y="0"/>
                      <a:pt x="115570" y="0"/>
                    </a:cubicBezTo>
                    <a:lnTo>
                      <a:pt x="1329055" y="0"/>
                    </a:lnTo>
                    <a:cubicBezTo>
                      <a:pt x="1359706" y="0"/>
                      <a:pt x="1389102" y="12176"/>
                      <a:pt x="1410776" y="33850"/>
                    </a:cubicBezTo>
                    <a:cubicBezTo>
                      <a:pt x="1432449" y="55523"/>
                      <a:pt x="1444625" y="84919"/>
                      <a:pt x="1444625" y="115570"/>
                    </a:cubicBezTo>
                    <a:lnTo>
                      <a:pt x="1444625" y="2818130"/>
                    </a:lnTo>
                    <a:close/>
                  </a:path>
                </a:pathLst>
              </a:custGeom>
              <a:solidFill>
                <a:srgbClr val="1B48AB"/>
              </a:solidFill>
            </p:spPr>
          </p:sp>
        </p:grpSp>
      </p:grpSp>
      <p:pic>
        <p:nvPicPr>
          <p:cNvPr id="44" name="Picture 4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297994" y="2069165"/>
            <a:ext cx="370637" cy="370637"/>
          </a:xfrm>
          <a:prstGeom prst="rect">
            <a:avLst/>
          </a:prstGeom>
        </p:spPr>
      </p:pic>
      <p:sp>
        <p:nvSpPr>
          <p:cNvPr id="45" name="TextBox 45"/>
          <p:cNvSpPr txBox="1"/>
          <p:nvPr/>
        </p:nvSpPr>
        <p:spPr>
          <a:xfrm>
            <a:off x="9903117" y="506612"/>
            <a:ext cx="8103375" cy="1216279"/>
          </a:xfrm>
          <a:prstGeom prst="rect">
            <a:avLst/>
          </a:prstGeom>
        </p:spPr>
        <p:txBody>
          <a:bodyPr lIns="0" tIns="0" rIns="0" bIns="0" rtlCol="0" anchor="t">
            <a:spAutoFit/>
          </a:bodyPr>
          <a:lstStyle/>
          <a:p>
            <a:pPr algn="ctr">
              <a:lnSpc>
                <a:spcPts val="3247"/>
              </a:lnSpc>
            </a:pPr>
            <a:r>
              <a:rPr lang="en-US" sz="2319">
                <a:solidFill>
                  <a:srgbClr val="000000"/>
                </a:solidFill>
                <a:latin typeface="Open Sans Bold"/>
              </a:rPr>
              <a:t>GRÁFICO 2</a:t>
            </a:r>
          </a:p>
          <a:p>
            <a:pPr algn="ctr">
              <a:lnSpc>
                <a:spcPts val="3247"/>
              </a:lnSpc>
            </a:pPr>
            <a:r>
              <a:rPr lang="en-US" sz="2319">
                <a:solidFill>
                  <a:srgbClr val="000000"/>
                </a:solidFill>
                <a:latin typeface="Open Sans Bold"/>
              </a:rPr>
              <a:t>Período de Interrupción de la actividad debido a la pandemia</a:t>
            </a:r>
          </a:p>
        </p:txBody>
      </p:sp>
      <p:pic>
        <p:nvPicPr>
          <p:cNvPr id="46" name="Picture 4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297994" y="2652574"/>
            <a:ext cx="370637" cy="370637"/>
          </a:xfrm>
          <a:prstGeom prst="rect">
            <a:avLst/>
          </a:prstGeom>
        </p:spPr>
      </p:pic>
      <p:sp>
        <p:nvSpPr>
          <p:cNvPr id="47" name="TextBox 47"/>
          <p:cNvSpPr txBox="1"/>
          <p:nvPr/>
        </p:nvSpPr>
        <p:spPr>
          <a:xfrm>
            <a:off x="15778077" y="2021541"/>
            <a:ext cx="1880581" cy="383567"/>
          </a:xfrm>
          <a:prstGeom prst="rect">
            <a:avLst/>
          </a:prstGeom>
        </p:spPr>
        <p:txBody>
          <a:bodyPr wrap="square" lIns="0" tIns="0" rIns="0" bIns="0" rtlCol="0" anchor="t">
            <a:spAutoFit/>
          </a:bodyPr>
          <a:lstStyle/>
          <a:p>
            <a:pPr algn="ctr">
              <a:lnSpc>
                <a:spcPts val="3204"/>
              </a:lnSpc>
            </a:pPr>
            <a:r>
              <a:rPr lang="en-US" sz="2289" dirty="0" err="1">
                <a:solidFill>
                  <a:srgbClr val="000000"/>
                </a:solidFill>
                <a:latin typeface="Open Sans Bold"/>
              </a:rPr>
              <a:t>Empleados</a:t>
            </a:r>
            <a:endParaRPr lang="en-US" sz="2289" dirty="0">
              <a:solidFill>
                <a:srgbClr val="000000"/>
              </a:solidFill>
              <a:latin typeface="Open Sans Bold"/>
            </a:endParaRPr>
          </a:p>
        </p:txBody>
      </p:sp>
      <p:sp>
        <p:nvSpPr>
          <p:cNvPr id="48" name="TextBox 48"/>
          <p:cNvSpPr txBox="1"/>
          <p:nvPr/>
        </p:nvSpPr>
        <p:spPr>
          <a:xfrm>
            <a:off x="15778078" y="2604949"/>
            <a:ext cx="2182468" cy="383567"/>
          </a:xfrm>
          <a:prstGeom prst="rect">
            <a:avLst/>
          </a:prstGeom>
        </p:spPr>
        <p:txBody>
          <a:bodyPr wrap="square" lIns="0" tIns="0" rIns="0" bIns="0" rtlCol="0" anchor="t">
            <a:spAutoFit/>
          </a:bodyPr>
          <a:lstStyle/>
          <a:p>
            <a:pPr algn="ctr">
              <a:lnSpc>
                <a:spcPts val="3204"/>
              </a:lnSpc>
            </a:pPr>
            <a:r>
              <a:rPr lang="en-US" sz="2289" dirty="0" err="1">
                <a:solidFill>
                  <a:srgbClr val="000000"/>
                </a:solidFill>
                <a:latin typeface="Open Sans Bold"/>
              </a:rPr>
              <a:t>Empleadores</a:t>
            </a:r>
            <a:endParaRPr lang="en-US" sz="2289" dirty="0">
              <a:solidFill>
                <a:srgbClr val="000000"/>
              </a:solidFill>
              <a:latin typeface="Open Sans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13789" y="8627347"/>
            <a:ext cx="19515578" cy="2235955"/>
          </a:xfrm>
          <a:prstGeom prst="rect">
            <a:avLst/>
          </a:prstGeom>
          <a:solidFill>
            <a:srgbClr val="444442"/>
          </a:solidFill>
        </p:spPr>
      </p:sp>
      <p:pic>
        <p:nvPicPr>
          <p:cNvPr id="3" name="Picture 3"/>
          <p:cNvPicPr>
            <a:picLocks noChangeAspect="1"/>
          </p:cNvPicPr>
          <p:nvPr/>
        </p:nvPicPr>
        <p:blipFill>
          <a:blip r:embed="rId2">
            <a:alphaModFix amt="38000"/>
          </a:blip>
          <a:srcRect l="17522" r="17522"/>
          <a:stretch>
            <a:fillRect/>
          </a:stretch>
        </p:blipFill>
        <p:spPr>
          <a:xfrm>
            <a:off x="0" y="0"/>
            <a:ext cx="8508221" cy="8627347"/>
          </a:xfrm>
          <a:prstGeom prst="rect">
            <a:avLst/>
          </a:prstGeom>
        </p:spPr>
      </p:pic>
      <p:grpSp>
        <p:nvGrpSpPr>
          <p:cNvPr id="4" name="Group 4"/>
          <p:cNvGrpSpPr/>
          <p:nvPr/>
        </p:nvGrpSpPr>
        <p:grpSpPr>
          <a:xfrm>
            <a:off x="8717451" y="236419"/>
            <a:ext cx="8997424" cy="3911431"/>
            <a:chOff x="0" y="0"/>
            <a:chExt cx="11996565" cy="5215241"/>
          </a:xfrm>
        </p:grpSpPr>
        <p:sp>
          <p:nvSpPr>
            <p:cNvPr id="5" name="TextBox 5"/>
            <p:cNvSpPr txBox="1"/>
            <p:nvPr/>
          </p:nvSpPr>
          <p:spPr>
            <a:xfrm>
              <a:off x="0" y="-38100"/>
              <a:ext cx="11996565" cy="2070100"/>
            </a:xfrm>
            <a:prstGeom prst="rect">
              <a:avLst/>
            </a:prstGeom>
          </p:spPr>
          <p:txBody>
            <a:bodyPr lIns="0" tIns="0" rIns="0" bIns="0" rtlCol="0" anchor="t">
              <a:spAutoFit/>
            </a:bodyPr>
            <a:lstStyle/>
            <a:p>
              <a:pPr algn="l">
                <a:lnSpc>
                  <a:spcPts val="6065"/>
                </a:lnSpc>
              </a:pPr>
              <a:r>
                <a:rPr lang="en-US" sz="5054">
                  <a:solidFill>
                    <a:srgbClr val="007BB0"/>
                  </a:solidFill>
                  <a:latin typeface="Bodoni FLF Bold"/>
                </a:rPr>
                <a:t>CAMBIOS EN LOS PUNTOS DE COMPRAS</a:t>
              </a:r>
            </a:p>
          </p:txBody>
        </p:sp>
        <p:sp>
          <p:nvSpPr>
            <p:cNvPr id="6" name="TextBox 6"/>
            <p:cNvSpPr txBox="1"/>
            <p:nvPr/>
          </p:nvSpPr>
          <p:spPr>
            <a:xfrm>
              <a:off x="0" y="2552477"/>
              <a:ext cx="10275773" cy="635757"/>
            </a:xfrm>
            <a:prstGeom prst="rect">
              <a:avLst/>
            </a:prstGeom>
          </p:spPr>
          <p:txBody>
            <a:bodyPr lIns="0" tIns="0" rIns="0" bIns="0" rtlCol="0" anchor="t">
              <a:spAutoFit/>
            </a:bodyPr>
            <a:lstStyle/>
            <a:p>
              <a:pPr algn="l">
                <a:lnSpc>
                  <a:spcPts val="3986"/>
                </a:lnSpc>
              </a:pPr>
              <a:endParaRPr/>
            </a:p>
          </p:txBody>
        </p:sp>
        <p:sp>
          <p:nvSpPr>
            <p:cNvPr id="7" name="TextBox 7"/>
            <p:cNvSpPr txBox="1"/>
            <p:nvPr/>
          </p:nvSpPr>
          <p:spPr>
            <a:xfrm>
              <a:off x="0" y="4225088"/>
              <a:ext cx="10275773" cy="987742"/>
            </a:xfrm>
            <a:prstGeom prst="rect">
              <a:avLst/>
            </a:prstGeom>
          </p:spPr>
          <p:txBody>
            <a:bodyPr lIns="0" tIns="0" rIns="0" bIns="0" rtlCol="0" anchor="t">
              <a:spAutoFit/>
            </a:bodyPr>
            <a:lstStyle/>
            <a:p>
              <a:pPr algn="l">
                <a:lnSpc>
                  <a:spcPts val="3132"/>
                </a:lnSpc>
              </a:pPr>
              <a:endParaRPr/>
            </a:p>
            <a:p>
              <a:pPr algn="l">
                <a:lnSpc>
                  <a:spcPts val="3132"/>
                </a:lnSpc>
              </a:pPr>
              <a:endParaRPr/>
            </a:p>
          </p:txBody>
        </p:sp>
      </p:grpSp>
      <p:grpSp>
        <p:nvGrpSpPr>
          <p:cNvPr id="8" name="Group 8"/>
          <p:cNvGrpSpPr/>
          <p:nvPr/>
        </p:nvGrpSpPr>
        <p:grpSpPr>
          <a:xfrm>
            <a:off x="2231073" y="3028462"/>
            <a:ext cx="4514757" cy="768061"/>
            <a:chOff x="0" y="0"/>
            <a:chExt cx="6019675" cy="1024081"/>
          </a:xfrm>
        </p:grpSpPr>
        <p:grpSp>
          <p:nvGrpSpPr>
            <p:cNvPr id="9" name="Group 9"/>
            <p:cNvGrpSpPr>
              <a:grpSpLocks noChangeAspect="1"/>
            </p:cNvGrpSpPr>
            <p:nvPr/>
          </p:nvGrpSpPr>
          <p:grpSpPr>
            <a:xfrm>
              <a:off x="0" y="0"/>
              <a:ext cx="6019675" cy="1024081"/>
              <a:chOff x="0" y="0"/>
              <a:chExt cx="13271500" cy="2257778"/>
            </a:xfrm>
          </p:grpSpPr>
          <p:sp>
            <p:nvSpPr>
              <p:cNvPr id="10" name="Freeform 10"/>
              <p:cNvSpPr/>
              <p:nvPr/>
            </p:nvSpPr>
            <p:spPr>
              <a:xfrm>
                <a:off x="16351" y="0"/>
                <a:ext cx="9238228" cy="2257821"/>
              </a:xfrm>
              <a:custGeom>
                <a:avLst/>
                <a:gdLst/>
                <a:ahLst/>
                <a:cxnLst/>
                <a:rect l="l" t="t" r="r" b="b"/>
                <a:pathLst>
                  <a:path w="9238228"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moveTo>
                      <a:pt x="3285649" y="0"/>
                    </a:moveTo>
                    <a:lnTo>
                      <a:pt x="3285649" y="0"/>
                    </a:lnTo>
                    <a:cubicBezTo>
                      <a:pt x="3229512" y="0"/>
                      <a:pt x="3175673" y="22301"/>
                      <a:pt x="3135978" y="61996"/>
                    </a:cubicBezTo>
                    <a:cubicBezTo>
                      <a:pt x="3096283" y="101691"/>
                      <a:pt x="3073982" y="155529"/>
                      <a:pt x="3073982" y="211667"/>
                    </a:cubicBezTo>
                    <a:lnTo>
                      <a:pt x="3073982" y="282222"/>
                    </a:lnTo>
                    <a:cubicBezTo>
                      <a:pt x="3074503"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5" y="1325598"/>
                    </a:lnTo>
                    <a:cubicBezTo>
                      <a:pt x="2876748" y="1377518"/>
                      <a:pt x="2825672" y="1411161"/>
                      <a:pt x="2769182" y="1411111"/>
                    </a:cubicBezTo>
                    <a:lnTo>
                      <a:pt x="2704130" y="1411111"/>
                    </a:lnTo>
                    <a:cubicBezTo>
                      <a:pt x="2692266" y="1411122"/>
                      <a:pt x="2681190"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3" y="564437"/>
                      <a:pt x="3595980" y="634683"/>
                      <a:pt x="3638850" y="741821"/>
                    </a:cubicBezTo>
                    <a:lnTo>
                      <a:pt x="3708982" y="917222"/>
                    </a:lnTo>
                    <a:lnTo>
                      <a:pt x="3899553" y="1361934"/>
                    </a:lnTo>
                    <a:cubicBezTo>
                      <a:pt x="3904228" y="1372839"/>
                      <a:pt x="3903108"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3" y="2139879"/>
                    </a:lnTo>
                    <a:cubicBezTo>
                      <a:pt x="3152942" y="2207948"/>
                      <a:pt x="3094025" y="2257821"/>
                      <a:pt x="3025017" y="2257778"/>
                    </a:cubicBezTo>
                    <a:lnTo>
                      <a:pt x="2971183" y="2257778"/>
                    </a:lnTo>
                    <a:cubicBezTo>
                      <a:pt x="2961328" y="2257771"/>
                      <a:pt x="2951924" y="2253643"/>
                      <a:pt x="2945250" y="2246392"/>
                    </a:cubicBezTo>
                    <a:cubicBezTo>
                      <a:pt x="2938575" y="2239141"/>
                      <a:pt x="2935238" y="2229429"/>
                      <a:pt x="2936046" y="2219607"/>
                    </a:cubicBezTo>
                    <a:lnTo>
                      <a:pt x="3003427" y="1411111"/>
                    </a:lnTo>
                    <a:lnTo>
                      <a:pt x="3066433" y="969998"/>
                    </a:lnTo>
                    <a:close/>
                    <a:moveTo>
                      <a:pt x="4619149" y="0"/>
                    </a:moveTo>
                    <a:cubicBezTo>
                      <a:pt x="4502249" y="0"/>
                      <a:pt x="4407482" y="94766"/>
                      <a:pt x="4407482" y="211667"/>
                    </a:cubicBezTo>
                    <a:lnTo>
                      <a:pt x="4407482" y="282222"/>
                    </a:lnTo>
                    <a:cubicBezTo>
                      <a:pt x="4408004" y="398753"/>
                      <a:pt x="4502617" y="492944"/>
                      <a:pt x="4619149" y="492944"/>
                    </a:cubicBezTo>
                    <a:cubicBezTo>
                      <a:pt x="4735681" y="492944"/>
                      <a:pt x="4830294" y="398753"/>
                      <a:pt x="4830816" y="282222"/>
                    </a:cubicBezTo>
                    <a:lnTo>
                      <a:pt x="4830816" y="211667"/>
                    </a:lnTo>
                    <a:cubicBezTo>
                      <a:pt x="4830816" y="94766"/>
                      <a:pt x="4736049" y="0"/>
                      <a:pt x="4619149" y="0"/>
                    </a:cubicBezTo>
                    <a:close/>
                    <a:moveTo>
                      <a:pt x="4399933" y="969998"/>
                    </a:moveTo>
                    <a:cubicBezTo>
                      <a:pt x="4401132" y="961884"/>
                      <a:pt x="4389702" y="958709"/>
                      <a:pt x="4386527"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4" y="1361934"/>
                    </a:cubicBezTo>
                    <a:lnTo>
                      <a:pt x="4195816" y="917222"/>
                    </a:lnTo>
                    <a:lnTo>
                      <a:pt x="4265948" y="741821"/>
                    </a:lnTo>
                    <a:cubicBezTo>
                      <a:pt x="4308818" y="634683"/>
                      <a:pt x="4412595" y="564437"/>
                      <a:pt x="4527991" y="564444"/>
                    </a:cubicBezTo>
                    <a:lnTo>
                      <a:pt x="4710307" y="564444"/>
                    </a:lnTo>
                    <a:cubicBezTo>
                      <a:pt x="4825703" y="564437"/>
                      <a:pt x="4929480" y="634683"/>
                      <a:pt x="4972350" y="741821"/>
                    </a:cubicBezTo>
                    <a:lnTo>
                      <a:pt x="5042482" y="917222"/>
                    </a:lnTo>
                    <a:lnTo>
                      <a:pt x="5233053" y="1361934"/>
                    </a:lnTo>
                    <a:cubicBezTo>
                      <a:pt x="5237728" y="1372839"/>
                      <a:pt x="5236608"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6"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800" y="2257786"/>
                      <a:pt x="4751923"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35749" y="0"/>
                      <a:pt x="5740982" y="94766"/>
                      <a:pt x="5740982" y="211667"/>
                    </a:cubicBezTo>
                    <a:lnTo>
                      <a:pt x="5740982" y="282222"/>
                    </a:lnTo>
                    <a:cubicBezTo>
                      <a:pt x="5741504" y="398753"/>
                      <a:pt x="5836117" y="492944"/>
                      <a:pt x="5952649" y="492944"/>
                    </a:cubicBezTo>
                    <a:cubicBezTo>
                      <a:pt x="6069181" y="492944"/>
                      <a:pt x="6163794" y="398753"/>
                      <a:pt x="6164316" y="282222"/>
                    </a:cubicBezTo>
                    <a:lnTo>
                      <a:pt x="6164316" y="211667"/>
                    </a:lnTo>
                    <a:cubicBezTo>
                      <a:pt x="6164316" y="94766"/>
                      <a:pt x="6069549" y="0"/>
                      <a:pt x="5952649" y="0"/>
                    </a:cubicBezTo>
                    <a:close/>
                    <a:moveTo>
                      <a:pt x="5733433" y="969998"/>
                    </a:moveTo>
                    <a:cubicBezTo>
                      <a:pt x="5734632" y="961884"/>
                      <a:pt x="5723202" y="958709"/>
                      <a:pt x="5720027"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4" y="1361934"/>
                    </a:cubicBezTo>
                    <a:lnTo>
                      <a:pt x="5529316" y="917222"/>
                    </a:lnTo>
                    <a:lnTo>
                      <a:pt x="5599448" y="741821"/>
                    </a:lnTo>
                    <a:cubicBezTo>
                      <a:pt x="5642318" y="634683"/>
                      <a:pt x="5746095" y="564437"/>
                      <a:pt x="5861491" y="564444"/>
                    </a:cubicBezTo>
                    <a:lnTo>
                      <a:pt x="6043807" y="564444"/>
                    </a:lnTo>
                    <a:cubicBezTo>
                      <a:pt x="6159203"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6"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300" y="2257786"/>
                      <a:pt x="6085423"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2" y="917222"/>
                    </a:lnTo>
                    <a:lnTo>
                      <a:pt x="7900053" y="1361934"/>
                    </a:lnTo>
                    <a:cubicBezTo>
                      <a:pt x="7904728" y="1372839"/>
                      <a:pt x="7903607" y="1385363"/>
                      <a:pt x="7897072" y="1395265"/>
                    </a:cubicBezTo>
                    <a:cubicBezTo>
                      <a:pt x="7890537" y="1405168"/>
                      <a:pt x="7879462" y="1411122"/>
                      <a:pt x="7867597" y="1411111"/>
                    </a:cubicBezTo>
                    <a:lnTo>
                      <a:pt x="7802545" y="1411111"/>
                    </a:lnTo>
                    <a:cubicBezTo>
                      <a:pt x="7746107" y="1411105"/>
                      <a:pt x="7695101" y="1377471"/>
                      <a:pt x="7672864"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moveTo>
                      <a:pt x="8619649" y="0"/>
                    </a:moveTo>
                    <a:cubicBezTo>
                      <a:pt x="8563511" y="0"/>
                      <a:pt x="8509673" y="22300"/>
                      <a:pt x="8469978" y="61996"/>
                    </a:cubicBezTo>
                    <a:cubicBezTo>
                      <a:pt x="8430282" y="101691"/>
                      <a:pt x="8407982" y="155529"/>
                      <a:pt x="8407982" y="211667"/>
                    </a:cubicBezTo>
                    <a:lnTo>
                      <a:pt x="8407982" y="282222"/>
                    </a:lnTo>
                    <a:cubicBezTo>
                      <a:pt x="8408503" y="398753"/>
                      <a:pt x="8503117" y="492945"/>
                      <a:pt x="8619649" y="492945"/>
                    </a:cubicBezTo>
                    <a:cubicBezTo>
                      <a:pt x="8736181" y="492945"/>
                      <a:pt x="8830795" y="398753"/>
                      <a:pt x="8831316" y="282222"/>
                    </a:cubicBezTo>
                    <a:lnTo>
                      <a:pt x="8831316" y="211667"/>
                    </a:lnTo>
                    <a:cubicBezTo>
                      <a:pt x="8831316" y="155529"/>
                      <a:pt x="8809016" y="101691"/>
                      <a:pt x="8769320" y="61996"/>
                    </a:cubicBezTo>
                    <a:cubicBezTo>
                      <a:pt x="8729625" y="22300"/>
                      <a:pt x="8675787" y="0"/>
                      <a:pt x="8619649" y="0"/>
                    </a:cubicBezTo>
                    <a:close/>
                    <a:moveTo>
                      <a:pt x="8400433" y="969998"/>
                    </a:moveTo>
                    <a:cubicBezTo>
                      <a:pt x="8401632" y="961884"/>
                      <a:pt x="8390203" y="958709"/>
                      <a:pt x="8387028" y="966258"/>
                    </a:cubicBezTo>
                    <a:lnTo>
                      <a:pt x="8233004" y="1325598"/>
                    </a:lnTo>
                    <a:cubicBezTo>
                      <a:pt x="8210748" y="1377518"/>
                      <a:pt x="8159672" y="1411161"/>
                      <a:pt x="8103182" y="1411111"/>
                    </a:cubicBezTo>
                    <a:lnTo>
                      <a:pt x="8038130" y="1411111"/>
                    </a:lnTo>
                    <a:cubicBezTo>
                      <a:pt x="8026266" y="1411122"/>
                      <a:pt x="8015191" y="1405168"/>
                      <a:pt x="8008655" y="1395265"/>
                    </a:cubicBezTo>
                    <a:cubicBezTo>
                      <a:pt x="8002120" y="1385363"/>
                      <a:pt x="8001000" y="1372839"/>
                      <a:pt x="8005675" y="1361934"/>
                    </a:cubicBezTo>
                    <a:lnTo>
                      <a:pt x="8196316" y="917222"/>
                    </a:lnTo>
                    <a:lnTo>
                      <a:pt x="8266448" y="741821"/>
                    </a:lnTo>
                    <a:cubicBezTo>
                      <a:pt x="8309318" y="634683"/>
                      <a:pt x="8413094" y="564437"/>
                      <a:pt x="8528491" y="564444"/>
                    </a:cubicBezTo>
                    <a:lnTo>
                      <a:pt x="8710807" y="564444"/>
                    </a:lnTo>
                    <a:cubicBezTo>
                      <a:pt x="8826204" y="564437"/>
                      <a:pt x="8929980" y="634683"/>
                      <a:pt x="8972850" y="741821"/>
                    </a:cubicBezTo>
                    <a:lnTo>
                      <a:pt x="9042982" y="917222"/>
                    </a:lnTo>
                    <a:lnTo>
                      <a:pt x="9233553" y="1361934"/>
                    </a:lnTo>
                    <a:cubicBezTo>
                      <a:pt x="9238228" y="1372839"/>
                      <a:pt x="9237107" y="1385363"/>
                      <a:pt x="9230572" y="1395265"/>
                    </a:cubicBezTo>
                    <a:cubicBezTo>
                      <a:pt x="9224037" y="1405168"/>
                      <a:pt x="9212962" y="1411122"/>
                      <a:pt x="9201097" y="1411111"/>
                    </a:cubicBezTo>
                    <a:lnTo>
                      <a:pt x="9136045" y="1411111"/>
                    </a:lnTo>
                    <a:cubicBezTo>
                      <a:pt x="9079607" y="1411105"/>
                      <a:pt x="9028601" y="1377471"/>
                      <a:pt x="9006364" y="1325598"/>
                    </a:cubicBezTo>
                    <a:lnTo>
                      <a:pt x="8852341" y="966258"/>
                    </a:lnTo>
                    <a:cubicBezTo>
                      <a:pt x="8849095" y="958709"/>
                      <a:pt x="8837736" y="961884"/>
                      <a:pt x="8838865" y="969998"/>
                    </a:cubicBezTo>
                    <a:lnTo>
                      <a:pt x="8901871" y="1411111"/>
                    </a:lnTo>
                    <a:lnTo>
                      <a:pt x="8969252" y="2219607"/>
                    </a:lnTo>
                    <a:cubicBezTo>
                      <a:pt x="8970060" y="2229429"/>
                      <a:pt x="8966722" y="2239141"/>
                      <a:pt x="8960048" y="2246392"/>
                    </a:cubicBezTo>
                    <a:cubicBezTo>
                      <a:pt x="8953374" y="2253643"/>
                      <a:pt x="8943970" y="2257771"/>
                      <a:pt x="8934115" y="2257778"/>
                    </a:cubicBezTo>
                    <a:lnTo>
                      <a:pt x="8880281" y="2257778"/>
                    </a:lnTo>
                    <a:cubicBezTo>
                      <a:pt x="8811299" y="2257786"/>
                      <a:pt x="8752422" y="2207921"/>
                      <a:pt x="8741075" y="2139879"/>
                    </a:cubicBezTo>
                    <a:lnTo>
                      <a:pt x="8626704" y="1452880"/>
                    </a:lnTo>
                    <a:cubicBezTo>
                      <a:pt x="8625364" y="1444978"/>
                      <a:pt x="8614075" y="1444978"/>
                      <a:pt x="8612735" y="1452880"/>
                    </a:cubicBezTo>
                    <a:lnTo>
                      <a:pt x="8498294" y="2139879"/>
                    </a:lnTo>
                    <a:cubicBezTo>
                      <a:pt x="8486942" y="2207948"/>
                      <a:pt x="8428025" y="2257821"/>
                      <a:pt x="8359017" y="2257778"/>
                    </a:cubicBezTo>
                    <a:lnTo>
                      <a:pt x="8305183" y="2257778"/>
                    </a:lnTo>
                    <a:cubicBezTo>
                      <a:pt x="8295328" y="2257771"/>
                      <a:pt x="8285924" y="2253643"/>
                      <a:pt x="8279250" y="2246392"/>
                    </a:cubicBezTo>
                    <a:cubicBezTo>
                      <a:pt x="8272576" y="2239141"/>
                      <a:pt x="8269238" y="2229429"/>
                      <a:pt x="8270046" y="2219607"/>
                    </a:cubicBezTo>
                    <a:lnTo>
                      <a:pt x="8337427" y="1411111"/>
                    </a:lnTo>
                    <a:lnTo>
                      <a:pt x="8400433" y="969998"/>
                    </a:lnTo>
                    <a:close/>
                  </a:path>
                </a:pathLst>
              </a:custGeom>
              <a:solidFill>
                <a:srgbClr val="004AAD"/>
              </a:solidFill>
            </p:spPr>
          </p:sp>
          <p:sp>
            <p:nvSpPr>
              <p:cNvPr id="11" name="Freeform 11"/>
              <p:cNvSpPr/>
              <p:nvPr/>
            </p:nvSpPr>
            <p:spPr>
              <a:xfrm>
                <a:off x="9350851" y="0"/>
                <a:ext cx="3904227" cy="2257821"/>
              </a:xfrm>
              <a:custGeom>
                <a:avLst/>
                <a:gdLst/>
                <a:ahLst/>
                <a:cxnLst/>
                <a:rect l="l" t="t" r="r" b="b"/>
                <a:pathLst>
                  <a:path w="3904227" h="2257821">
                    <a:moveTo>
                      <a:pt x="618649" y="0"/>
                    </a:moveTo>
                    <a:cubicBezTo>
                      <a:pt x="562511" y="0"/>
                      <a:pt x="508673" y="22300"/>
                      <a:pt x="468978" y="61996"/>
                    </a:cubicBezTo>
                    <a:cubicBezTo>
                      <a:pt x="429282" y="101691"/>
                      <a:pt x="406982" y="155529"/>
                      <a:pt x="406982" y="211667"/>
                    </a:cubicBezTo>
                    <a:lnTo>
                      <a:pt x="406982" y="282222"/>
                    </a:lnTo>
                    <a:cubicBezTo>
                      <a:pt x="407503" y="398753"/>
                      <a:pt x="502117" y="492945"/>
                      <a:pt x="618649" y="492945"/>
                    </a:cubicBezTo>
                    <a:cubicBezTo>
                      <a:pt x="735181" y="492945"/>
                      <a:pt x="829795" y="398753"/>
                      <a:pt x="830316" y="282222"/>
                    </a:cubicBezTo>
                    <a:lnTo>
                      <a:pt x="830316" y="211667"/>
                    </a:lnTo>
                    <a:cubicBezTo>
                      <a:pt x="830316" y="155529"/>
                      <a:pt x="808016" y="101691"/>
                      <a:pt x="768320" y="61996"/>
                    </a:cubicBezTo>
                    <a:cubicBezTo>
                      <a:pt x="728625" y="22300"/>
                      <a:pt x="674787" y="0"/>
                      <a:pt x="618649" y="0"/>
                    </a:cubicBezTo>
                    <a:close/>
                    <a:moveTo>
                      <a:pt x="399433" y="969998"/>
                    </a:moveTo>
                    <a:cubicBezTo>
                      <a:pt x="400632" y="961884"/>
                      <a:pt x="389203" y="958709"/>
                      <a:pt x="386028" y="966258"/>
                    </a:cubicBezTo>
                    <a:lnTo>
                      <a:pt x="232004" y="1325598"/>
                    </a:lnTo>
                    <a:cubicBezTo>
                      <a:pt x="209748" y="1377518"/>
                      <a:pt x="158672" y="1411161"/>
                      <a:pt x="102182" y="1411111"/>
                    </a:cubicBezTo>
                    <a:lnTo>
                      <a:pt x="37130" y="1411111"/>
                    </a:lnTo>
                    <a:cubicBezTo>
                      <a:pt x="25266" y="1411122"/>
                      <a:pt x="14191" y="1405168"/>
                      <a:pt x="7655" y="1395265"/>
                    </a:cubicBezTo>
                    <a:cubicBezTo>
                      <a:pt x="1120" y="1385363"/>
                      <a:pt x="0" y="1372839"/>
                      <a:pt x="4675" y="1361934"/>
                    </a:cubicBezTo>
                    <a:lnTo>
                      <a:pt x="195316" y="917222"/>
                    </a:lnTo>
                    <a:lnTo>
                      <a:pt x="265448" y="741821"/>
                    </a:lnTo>
                    <a:cubicBezTo>
                      <a:pt x="308318" y="634683"/>
                      <a:pt x="412094" y="564437"/>
                      <a:pt x="527491" y="564444"/>
                    </a:cubicBezTo>
                    <a:lnTo>
                      <a:pt x="709807" y="564444"/>
                    </a:lnTo>
                    <a:cubicBezTo>
                      <a:pt x="825204" y="564437"/>
                      <a:pt x="928980" y="634683"/>
                      <a:pt x="971850" y="741821"/>
                    </a:cubicBezTo>
                    <a:lnTo>
                      <a:pt x="1041982" y="917222"/>
                    </a:lnTo>
                    <a:lnTo>
                      <a:pt x="1232553" y="1361934"/>
                    </a:lnTo>
                    <a:cubicBezTo>
                      <a:pt x="1237228" y="1372839"/>
                      <a:pt x="1236107"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5"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299" y="2257786"/>
                      <a:pt x="751422" y="2207921"/>
                      <a:pt x="740075" y="2139879"/>
                    </a:cubicBezTo>
                    <a:lnTo>
                      <a:pt x="625704" y="1452880"/>
                    </a:lnTo>
                    <a:cubicBezTo>
                      <a:pt x="624364" y="1444978"/>
                      <a:pt x="613075" y="1444978"/>
                      <a:pt x="611735" y="1452880"/>
                    </a:cubicBezTo>
                    <a:lnTo>
                      <a:pt x="497294" y="2139879"/>
                    </a:lnTo>
                    <a:cubicBezTo>
                      <a:pt x="485942" y="2207948"/>
                      <a:pt x="427025" y="2257821"/>
                      <a:pt x="358017" y="2257778"/>
                    </a:cubicBezTo>
                    <a:lnTo>
                      <a:pt x="304183" y="2257778"/>
                    </a:lnTo>
                    <a:cubicBezTo>
                      <a:pt x="294328" y="2257771"/>
                      <a:pt x="284924" y="2253643"/>
                      <a:pt x="278250" y="2246392"/>
                    </a:cubicBezTo>
                    <a:cubicBezTo>
                      <a:pt x="271576" y="2239141"/>
                      <a:pt x="268238" y="2229429"/>
                      <a:pt x="269046" y="2219607"/>
                    </a:cubicBezTo>
                    <a:lnTo>
                      <a:pt x="336427" y="1411111"/>
                    </a:lnTo>
                    <a:lnTo>
                      <a:pt x="399433" y="969998"/>
                    </a:lnTo>
                    <a:close/>
                    <a:moveTo>
                      <a:pt x="1952149" y="0"/>
                    </a:moveTo>
                    <a:cubicBezTo>
                      <a:pt x="1896011" y="0"/>
                      <a:pt x="1842173" y="22300"/>
                      <a:pt x="1802478" y="61996"/>
                    </a:cubicBezTo>
                    <a:cubicBezTo>
                      <a:pt x="1762782" y="101691"/>
                      <a:pt x="1740482" y="155529"/>
                      <a:pt x="1740482" y="211667"/>
                    </a:cubicBezTo>
                    <a:lnTo>
                      <a:pt x="1740482" y="282222"/>
                    </a:lnTo>
                    <a:cubicBezTo>
                      <a:pt x="1741003" y="398753"/>
                      <a:pt x="1835617" y="492945"/>
                      <a:pt x="1952149" y="492945"/>
                    </a:cubicBezTo>
                    <a:cubicBezTo>
                      <a:pt x="2068681" y="492945"/>
                      <a:pt x="2163295" y="398753"/>
                      <a:pt x="2163816" y="282222"/>
                    </a:cubicBezTo>
                    <a:lnTo>
                      <a:pt x="2163816" y="211667"/>
                    </a:lnTo>
                    <a:cubicBezTo>
                      <a:pt x="2163816" y="155529"/>
                      <a:pt x="2141516" y="101691"/>
                      <a:pt x="2101820" y="61996"/>
                    </a:cubicBezTo>
                    <a:cubicBezTo>
                      <a:pt x="2062125" y="22300"/>
                      <a:pt x="2008287" y="0"/>
                      <a:pt x="1952149" y="0"/>
                    </a:cubicBezTo>
                    <a:close/>
                    <a:moveTo>
                      <a:pt x="1732933" y="969998"/>
                    </a:moveTo>
                    <a:cubicBezTo>
                      <a:pt x="1734132" y="961884"/>
                      <a:pt x="1722703" y="958709"/>
                      <a:pt x="1719528"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8"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5"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799" y="2257786"/>
                      <a:pt x="2084922"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229511" y="0"/>
                      <a:pt x="3175673" y="22300"/>
                      <a:pt x="3135978" y="61996"/>
                    </a:cubicBezTo>
                    <a:cubicBezTo>
                      <a:pt x="3096282" y="101691"/>
                      <a:pt x="3073982" y="155529"/>
                      <a:pt x="3073982" y="211667"/>
                    </a:cubicBezTo>
                    <a:lnTo>
                      <a:pt x="3073982" y="282222"/>
                    </a:lnTo>
                    <a:cubicBezTo>
                      <a:pt x="3074503" y="398753"/>
                      <a:pt x="3169117" y="492945"/>
                      <a:pt x="3285649" y="492945"/>
                    </a:cubicBezTo>
                    <a:cubicBezTo>
                      <a:pt x="3402181" y="492945"/>
                      <a:pt x="3496795" y="398753"/>
                      <a:pt x="3497316" y="282222"/>
                    </a:cubicBezTo>
                    <a:lnTo>
                      <a:pt x="3497316" y="211667"/>
                    </a:lnTo>
                    <a:cubicBezTo>
                      <a:pt x="3497316" y="155529"/>
                      <a:pt x="3475016" y="101691"/>
                      <a:pt x="3435320" y="61996"/>
                    </a:cubicBezTo>
                    <a:cubicBezTo>
                      <a:pt x="3395625" y="22300"/>
                      <a:pt x="3341787" y="0"/>
                      <a:pt x="3285649" y="0"/>
                    </a:cubicBezTo>
                    <a:close/>
                    <a:moveTo>
                      <a:pt x="3066433" y="969998"/>
                    </a:moveTo>
                    <a:cubicBezTo>
                      <a:pt x="3067632" y="961884"/>
                      <a:pt x="3056203" y="958709"/>
                      <a:pt x="3053028"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4" y="564437"/>
                      <a:pt x="3595980" y="634683"/>
                      <a:pt x="3638850" y="741821"/>
                    </a:cubicBezTo>
                    <a:lnTo>
                      <a:pt x="3708983" y="917222"/>
                    </a:lnTo>
                    <a:lnTo>
                      <a:pt x="3899553" y="1361934"/>
                    </a:lnTo>
                    <a:cubicBezTo>
                      <a:pt x="3904227" y="1372839"/>
                      <a:pt x="3903107" y="1385363"/>
                      <a:pt x="3896571" y="1395265"/>
                    </a:cubicBezTo>
                    <a:cubicBezTo>
                      <a:pt x="3890037" y="1405168"/>
                      <a:pt x="3878962" y="1411122"/>
                      <a:pt x="3867097" y="1411111"/>
                    </a:cubicBezTo>
                    <a:lnTo>
                      <a:pt x="3802045" y="1411111"/>
                    </a:lnTo>
                    <a:cubicBezTo>
                      <a:pt x="3745607" y="1411105"/>
                      <a:pt x="3694601" y="1377471"/>
                      <a:pt x="3672363" y="1325598"/>
                    </a:cubicBezTo>
                    <a:lnTo>
                      <a:pt x="3518341" y="966258"/>
                    </a:lnTo>
                    <a:cubicBezTo>
                      <a:pt x="3515095"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299" y="2257786"/>
                      <a:pt x="3418422"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path>
                </a:pathLst>
              </a:custGeom>
              <a:solidFill>
                <a:srgbClr val="494F56"/>
              </a:solidFill>
            </p:spPr>
          </p:sp>
        </p:grpSp>
      </p:grpSp>
      <p:grpSp>
        <p:nvGrpSpPr>
          <p:cNvPr id="12" name="Group 12"/>
          <p:cNvGrpSpPr/>
          <p:nvPr/>
        </p:nvGrpSpPr>
        <p:grpSpPr>
          <a:xfrm>
            <a:off x="9891589" y="3369631"/>
            <a:ext cx="6730641" cy="4826602"/>
            <a:chOff x="0" y="-57149"/>
            <a:chExt cx="8974189" cy="6435469"/>
          </a:xfrm>
        </p:grpSpPr>
        <p:sp>
          <p:nvSpPr>
            <p:cNvPr id="13" name="TextBox 13"/>
            <p:cNvSpPr txBox="1"/>
            <p:nvPr/>
          </p:nvSpPr>
          <p:spPr>
            <a:xfrm>
              <a:off x="7135532" y="1377542"/>
              <a:ext cx="1838657" cy="1010716"/>
            </a:xfrm>
            <a:prstGeom prst="rect">
              <a:avLst/>
            </a:prstGeom>
          </p:spPr>
          <p:txBody>
            <a:bodyPr wrap="square" lIns="0" tIns="0" rIns="0" bIns="0" rtlCol="0" anchor="t">
              <a:spAutoFit/>
            </a:bodyPr>
            <a:lstStyle/>
            <a:p>
              <a:pPr algn="ctr">
                <a:lnSpc>
                  <a:spcPts val="3052"/>
                </a:lnSpc>
              </a:pPr>
              <a:r>
                <a:rPr lang="en-US" sz="2180" dirty="0">
                  <a:solidFill>
                    <a:srgbClr val="262626"/>
                  </a:solidFill>
                  <a:latin typeface="Arimo Bold"/>
                </a:rPr>
                <a:t>Barrios</a:t>
              </a:r>
            </a:p>
            <a:p>
              <a:pPr algn="ctr">
                <a:lnSpc>
                  <a:spcPts val="3052"/>
                </a:lnSpc>
              </a:pPr>
              <a:r>
                <a:rPr lang="en-US" sz="2180" dirty="0">
                  <a:solidFill>
                    <a:srgbClr val="262626"/>
                  </a:solidFill>
                  <a:latin typeface="Arimo Bold"/>
                </a:rPr>
                <a:t>35%</a:t>
              </a:r>
            </a:p>
          </p:txBody>
        </p:sp>
        <p:sp>
          <p:nvSpPr>
            <p:cNvPr id="14" name="TextBox 14"/>
            <p:cNvSpPr txBox="1"/>
            <p:nvPr/>
          </p:nvSpPr>
          <p:spPr>
            <a:xfrm>
              <a:off x="3641828" y="5367604"/>
              <a:ext cx="1558985" cy="1010716"/>
            </a:xfrm>
            <a:prstGeom prst="rect">
              <a:avLst/>
            </a:prstGeom>
          </p:spPr>
          <p:txBody>
            <a:bodyPr wrap="square" lIns="0" tIns="0" rIns="0" bIns="0" rtlCol="0" anchor="t">
              <a:spAutoFit/>
            </a:bodyPr>
            <a:lstStyle/>
            <a:p>
              <a:pPr algn="ctr">
                <a:lnSpc>
                  <a:spcPts val="3052"/>
                </a:lnSpc>
              </a:pPr>
              <a:r>
                <a:rPr lang="en-US" sz="2180" dirty="0">
                  <a:solidFill>
                    <a:srgbClr val="262626"/>
                  </a:solidFill>
                  <a:latin typeface="Arimo Bold"/>
                </a:rPr>
                <a:t>Centro</a:t>
              </a:r>
            </a:p>
            <a:p>
              <a:pPr algn="ctr">
                <a:lnSpc>
                  <a:spcPts val="3052"/>
                </a:lnSpc>
              </a:pPr>
              <a:r>
                <a:rPr lang="en-US" sz="2180" dirty="0">
                  <a:solidFill>
                    <a:srgbClr val="262626"/>
                  </a:solidFill>
                  <a:latin typeface="Arimo Bold"/>
                </a:rPr>
                <a:t>35%</a:t>
              </a:r>
            </a:p>
          </p:txBody>
        </p:sp>
        <p:sp>
          <p:nvSpPr>
            <p:cNvPr id="15" name="TextBox 15"/>
            <p:cNvSpPr txBox="1"/>
            <p:nvPr/>
          </p:nvSpPr>
          <p:spPr>
            <a:xfrm>
              <a:off x="0" y="1574895"/>
              <a:ext cx="2592944" cy="1010716"/>
            </a:xfrm>
            <a:prstGeom prst="rect">
              <a:avLst/>
            </a:prstGeom>
          </p:spPr>
          <p:txBody>
            <a:bodyPr wrap="square" lIns="0" tIns="0" rIns="0" bIns="0" rtlCol="0" anchor="t">
              <a:spAutoFit/>
            </a:bodyPr>
            <a:lstStyle/>
            <a:p>
              <a:pPr algn="ctr">
                <a:lnSpc>
                  <a:spcPts val="3052"/>
                </a:lnSpc>
              </a:pPr>
              <a:r>
                <a:rPr lang="en-US" sz="2180" dirty="0" err="1">
                  <a:solidFill>
                    <a:srgbClr val="262626"/>
                  </a:solidFill>
                  <a:latin typeface="Arimo Bold"/>
                </a:rPr>
                <a:t>Microcentro</a:t>
              </a:r>
              <a:endParaRPr lang="en-US" sz="2180" dirty="0">
                <a:solidFill>
                  <a:srgbClr val="262626"/>
                </a:solidFill>
                <a:latin typeface="Arimo Bold"/>
              </a:endParaRPr>
            </a:p>
            <a:p>
              <a:pPr algn="ctr">
                <a:lnSpc>
                  <a:spcPts val="3052"/>
                </a:lnSpc>
              </a:pPr>
              <a:r>
                <a:rPr lang="en-US" sz="2180" dirty="0">
                  <a:solidFill>
                    <a:srgbClr val="262626"/>
                  </a:solidFill>
                  <a:latin typeface="Arimo Bold"/>
                </a:rPr>
                <a:t>22.5%</a:t>
              </a:r>
            </a:p>
          </p:txBody>
        </p:sp>
        <p:sp>
          <p:nvSpPr>
            <p:cNvPr id="16" name="TextBox 16"/>
            <p:cNvSpPr txBox="1"/>
            <p:nvPr/>
          </p:nvSpPr>
          <p:spPr>
            <a:xfrm>
              <a:off x="3367219" y="-57149"/>
              <a:ext cx="1464115" cy="1010716"/>
            </a:xfrm>
            <a:prstGeom prst="rect">
              <a:avLst/>
            </a:prstGeom>
          </p:spPr>
          <p:txBody>
            <a:bodyPr wrap="square" lIns="0" tIns="0" rIns="0" bIns="0" rtlCol="0" anchor="t">
              <a:spAutoFit/>
            </a:bodyPr>
            <a:lstStyle/>
            <a:p>
              <a:pPr algn="ctr">
                <a:lnSpc>
                  <a:spcPts val="3052"/>
                </a:lnSpc>
              </a:pPr>
              <a:r>
                <a:rPr lang="en-US" sz="2180" dirty="0">
                  <a:solidFill>
                    <a:srgbClr val="262626"/>
                  </a:solidFill>
                  <a:latin typeface="Arimo Bold"/>
                </a:rPr>
                <a:t>OTROS</a:t>
              </a:r>
            </a:p>
            <a:p>
              <a:pPr algn="ctr">
                <a:lnSpc>
                  <a:spcPts val="3052"/>
                </a:lnSpc>
              </a:pPr>
              <a:r>
                <a:rPr lang="en-US" sz="2180" dirty="0">
                  <a:solidFill>
                    <a:srgbClr val="262626"/>
                  </a:solidFill>
                  <a:latin typeface="Arimo Bold"/>
                </a:rPr>
                <a:t>7.5%</a:t>
              </a:r>
            </a:p>
          </p:txBody>
        </p:sp>
        <p:grpSp>
          <p:nvGrpSpPr>
            <p:cNvPr id="17" name="Group 17"/>
            <p:cNvGrpSpPr>
              <a:grpSpLocks noChangeAspect="1"/>
            </p:cNvGrpSpPr>
            <p:nvPr/>
          </p:nvGrpSpPr>
          <p:grpSpPr>
            <a:xfrm>
              <a:off x="2677204" y="1175628"/>
              <a:ext cx="3984668" cy="3984668"/>
              <a:chOff x="0" y="0"/>
              <a:chExt cx="2540000" cy="2540000"/>
            </a:xfrm>
          </p:grpSpPr>
          <p:sp>
            <p:nvSpPr>
              <p:cNvPr id="18" name="Freeform 18"/>
              <p:cNvSpPr/>
              <p:nvPr/>
            </p:nvSpPr>
            <p:spPr>
              <a:xfrm>
                <a:off x="1270000" y="0"/>
                <a:ext cx="1356684" cy="2066906"/>
              </a:xfrm>
              <a:custGeom>
                <a:avLst/>
                <a:gdLst/>
                <a:ahLst/>
                <a:cxnLst/>
                <a:rect l="l" t="t" r="r" b="b"/>
                <a:pathLst>
                  <a:path w="1356684" h="2066906">
                    <a:moveTo>
                      <a:pt x="0" y="0"/>
                    </a:moveTo>
                    <a:lnTo>
                      <a:pt x="0" y="0"/>
                    </a:lnTo>
                    <a:cubicBezTo>
                      <a:pt x="489015" y="0"/>
                      <a:pt x="934590" y="280770"/>
                      <a:pt x="1145637" y="721899"/>
                    </a:cubicBezTo>
                    <a:cubicBezTo>
                      <a:pt x="1356684" y="1163028"/>
                      <a:pt x="1295708" y="1686145"/>
                      <a:pt x="988859" y="2066906"/>
                    </a:cubicBezTo>
                    <a:lnTo>
                      <a:pt x="0" y="1270000"/>
                    </a:lnTo>
                    <a:close/>
                  </a:path>
                </a:pathLst>
              </a:custGeom>
              <a:solidFill>
                <a:srgbClr val="6CE5E8"/>
              </a:solidFill>
            </p:spPr>
          </p:sp>
          <p:sp>
            <p:nvSpPr>
              <p:cNvPr id="19" name="Freeform 19"/>
              <p:cNvSpPr/>
              <p:nvPr/>
            </p:nvSpPr>
            <p:spPr>
              <a:xfrm>
                <a:off x="44053" y="1270000"/>
                <a:ext cx="2253398" cy="1337554"/>
              </a:xfrm>
              <a:custGeom>
                <a:avLst/>
                <a:gdLst/>
                <a:ahLst/>
                <a:cxnLst/>
                <a:rect l="l" t="t" r="r" b="b"/>
                <a:pathLst>
                  <a:path w="2253398" h="1337554">
                    <a:moveTo>
                      <a:pt x="2253399" y="746487"/>
                    </a:moveTo>
                    <a:cubicBezTo>
                      <a:pt x="1965963" y="1142109"/>
                      <a:pt x="1476913" y="1337554"/>
                      <a:pt x="995981" y="1249006"/>
                    </a:cubicBezTo>
                    <a:cubicBezTo>
                      <a:pt x="515050" y="1160457"/>
                      <a:pt x="127681" y="803646"/>
                      <a:pt x="0" y="331594"/>
                    </a:cubicBezTo>
                    <a:lnTo>
                      <a:pt x="1225947" y="0"/>
                    </a:lnTo>
                    <a:close/>
                  </a:path>
                </a:pathLst>
              </a:custGeom>
              <a:solidFill>
                <a:srgbClr val="41B8D5"/>
              </a:solidFill>
            </p:spPr>
          </p:sp>
          <p:sp>
            <p:nvSpPr>
              <p:cNvPr id="20" name="Freeform 20"/>
              <p:cNvSpPr/>
              <p:nvPr/>
            </p:nvSpPr>
            <p:spPr>
              <a:xfrm>
                <a:off x="-138352" y="111020"/>
                <a:ext cx="1408352" cy="1551432"/>
              </a:xfrm>
              <a:custGeom>
                <a:avLst/>
                <a:gdLst/>
                <a:ahLst/>
                <a:cxnLst/>
                <a:rect l="l" t="t" r="r" b="b"/>
                <a:pathLst>
                  <a:path w="1408352" h="1551432">
                    <a:moveTo>
                      <a:pt x="200510" y="1551432"/>
                    </a:moveTo>
                    <a:cubicBezTo>
                      <a:pt x="0" y="934325"/>
                      <a:pt x="296918" y="265314"/>
                      <a:pt x="889060" y="0"/>
                    </a:cubicBezTo>
                    <a:lnTo>
                      <a:pt x="1408352" y="1158980"/>
                    </a:lnTo>
                    <a:close/>
                  </a:path>
                </a:pathLst>
              </a:custGeom>
              <a:solidFill>
                <a:srgbClr val="2D8BBA"/>
              </a:solidFill>
            </p:spPr>
          </p:sp>
          <p:sp>
            <p:nvSpPr>
              <p:cNvPr id="21" name="Freeform 21"/>
              <p:cNvSpPr/>
              <p:nvPr/>
            </p:nvSpPr>
            <p:spPr>
              <a:xfrm>
                <a:off x="693432" y="0"/>
                <a:ext cx="576568" cy="1270000"/>
              </a:xfrm>
              <a:custGeom>
                <a:avLst/>
                <a:gdLst/>
                <a:ahLst/>
                <a:cxnLst/>
                <a:rect l="l" t="t" r="r" b="b"/>
                <a:pathLst>
                  <a:path w="576568" h="1270000">
                    <a:moveTo>
                      <a:pt x="0" y="138422"/>
                    </a:moveTo>
                    <a:cubicBezTo>
                      <a:pt x="178537" y="47453"/>
                      <a:pt x="376065" y="20"/>
                      <a:pt x="576441" y="0"/>
                    </a:cubicBezTo>
                    <a:lnTo>
                      <a:pt x="576568" y="1270000"/>
                    </a:lnTo>
                    <a:close/>
                  </a:path>
                </a:pathLst>
              </a:custGeom>
              <a:solidFill>
                <a:srgbClr val="2F5F98"/>
              </a:solidFill>
            </p:spPr>
          </p:sp>
        </p:grpSp>
      </p:grpSp>
      <p:pic>
        <p:nvPicPr>
          <p:cNvPr id="22" name="Picture 2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47751" y="4079326"/>
            <a:ext cx="6281400" cy="137049"/>
          </a:xfrm>
          <a:prstGeom prst="rect">
            <a:avLst/>
          </a:prstGeom>
        </p:spPr>
      </p:pic>
      <p:sp>
        <p:nvSpPr>
          <p:cNvPr id="23" name="TextBox 23"/>
          <p:cNvSpPr txBox="1"/>
          <p:nvPr/>
        </p:nvSpPr>
        <p:spPr>
          <a:xfrm>
            <a:off x="1347751" y="4471906"/>
            <a:ext cx="6281400" cy="1205718"/>
          </a:xfrm>
          <a:prstGeom prst="rect">
            <a:avLst/>
          </a:prstGeom>
        </p:spPr>
        <p:txBody>
          <a:bodyPr lIns="0" tIns="0" rIns="0" bIns="0" rtlCol="0" anchor="t">
            <a:spAutoFit/>
          </a:bodyPr>
          <a:lstStyle/>
          <a:p>
            <a:pPr algn="ctr">
              <a:lnSpc>
                <a:spcPts val="6389"/>
              </a:lnSpc>
            </a:pPr>
            <a:r>
              <a:rPr lang="en-US" sz="4564">
                <a:solidFill>
                  <a:srgbClr val="000000"/>
                </a:solidFill>
                <a:latin typeface="Sifonn"/>
              </a:rPr>
              <a:t>7 de cada 10 </a:t>
            </a:r>
          </a:p>
          <a:p>
            <a:pPr algn="ctr">
              <a:lnSpc>
                <a:spcPts val="3184"/>
              </a:lnSpc>
            </a:pPr>
            <a:r>
              <a:rPr lang="en-US" sz="2274">
                <a:solidFill>
                  <a:srgbClr val="000000"/>
                </a:solidFill>
                <a:latin typeface="Sifonn"/>
              </a:rPr>
              <a:t>clientes modificaron sus puntos de compras</a:t>
            </a:r>
          </a:p>
        </p:txBody>
      </p:sp>
      <p:sp>
        <p:nvSpPr>
          <p:cNvPr id="24" name="TextBox 24"/>
          <p:cNvSpPr txBox="1"/>
          <p:nvPr/>
        </p:nvSpPr>
        <p:spPr>
          <a:xfrm>
            <a:off x="8263609" y="1916366"/>
            <a:ext cx="9242036" cy="1220886"/>
          </a:xfrm>
          <a:prstGeom prst="rect">
            <a:avLst/>
          </a:prstGeom>
        </p:spPr>
        <p:txBody>
          <a:bodyPr lIns="0" tIns="0" rIns="0" bIns="0" rtlCol="0" anchor="t">
            <a:spAutoFit/>
          </a:bodyPr>
          <a:lstStyle/>
          <a:p>
            <a:pPr algn="ctr">
              <a:lnSpc>
                <a:spcPts val="3252"/>
              </a:lnSpc>
            </a:pPr>
            <a:r>
              <a:rPr lang="en-US" sz="2323">
                <a:solidFill>
                  <a:srgbClr val="000000"/>
                </a:solidFill>
                <a:latin typeface="Open Sans Bold"/>
              </a:rPr>
              <a:t>GRÁFICO 3</a:t>
            </a:r>
          </a:p>
          <a:p>
            <a:pPr algn="ctr">
              <a:lnSpc>
                <a:spcPts val="3252"/>
              </a:lnSpc>
              <a:spcBef>
                <a:spcPct val="0"/>
              </a:spcBef>
            </a:pPr>
            <a:r>
              <a:rPr lang="en-US" sz="2323">
                <a:solidFill>
                  <a:srgbClr val="000000"/>
                </a:solidFill>
                <a:latin typeface="Open Sans Bold"/>
              </a:rPr>
              <a:t>Puntos de compras de los clientes del Sector Comercio y Servicios de la Ciudad de Posadas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44442"/>
        </a:solidFill>
        <a:effectLst/>
      </p:bgPr>
    </p:bg>
    <p:spTree>
      <p:nvGrpSpPr>
        <p:cNvPr id="1" name=""/>
        <p:cNvGrpSpPr/>
        <p:nvPr/>
      </p:nvGrpSpPr>
      <p:grpSpPr>
        <a:xfrm>
          <a:off x="0" y="0"/>
          <a:ext cx="0" cy="0"/>
          <a:chOff x="0" y="0"/>
          <a:chExt cx="0" cy="0"/>
        </a:xfrm>
      </p:grpSpPr>
      <p:sp>
        <p:nvSpPr>
          <p:cNvPr id="2" name="AutoShape 2"/>
          <p:cNvSpPr/>
          <p:nvPr/>
        </p:nvSpPr>
        <p:spPr>
          <a:xfrm>
            <a:off x="-613789" y="8627347"/>
            <a:ext cx="19515578" cy="2235955"/>
          </a:xfrm>
          <a:prstGeom prst="rect">
            <a:avLst/>
          </a:prstGeom>
          <a:solidFill>
            <a:srgbClr val="F4FAFA"/>
          </a:solidFill>
        </p:spPr>
      </p:sp>
      <p:pic>
        <p:nvPicPr>
          <p:cNvPr id="3" name="Picture 3"/>
          <p:cNvPicPr>
            <a:picLocks noChangeAspect="1"/>
          </p:cNvPicPr>
          <p:nvPr/>
        </p:nvPicPr>
        <p:blipFill>
          <a:blip r:embed="rId2"/>
          <a:srcRect l="57219"/>
          <a:stretch>
            <a:fillRect/>
          </a:stretch>
        </p:blipFill>
        <p:spPr>
          <a:xfrm>
            <a:off x="10928070" y="-541750"/>
            <a:ext cx="7958099" cy="11370500"/>
          </a:xfrm>
          <a:prstGeom prst="rect">
            <a:avLst/>
          </a:prstGeom>
        </p:spPr>
      </p:pic>
      <p:grpSp>
        <p:nvGrpSpPr>
          <p:cNvPr id="4" name="Group 4"/>
          <p:cNvGrpSpPr/>
          <p:nvPr/>
        </p:nvGrpSpPr>
        <p:grpSpPr>
          <a:xfrm>
            <a:off x="864454" y="864454"/>
            <a:ext cx="8638226" cy="4734005"/>
            <a:chOff x="0" y="0"/>
            <a:chExt cx="11517635" cy="6312007"/>
          </a:xfrm>
        </p:grpSpPr>
        <p:sp>
          <p:nvSpPr>
            <p:cNvPr id="5" name="TextBox 5"/>
            <p:cNvSpPr txBox="1"/>
            <p:nvPr/>
          </p:nvSpPr>
          <p:spPr>
            <a:xfrm>
              <a:off x="0" y="-66675"/>
              <a:ext cx="11517635" cy="3013075"/>
            </a:xfrm>
            <a:prstGeom prst="rect">
              <a:avLst/>
            </a:prstGeom>
          </p:spPr>
          <p:txBody>
            <a:bodyPr lIns="0" tIns="0" rIns="0" bIns="0" rtlCol="0" anchor="t">
              <a:spAutoFit/>
            </a:bodyPr>
            <a:lstStyle/>
            <a:p>
              <a:pPr algn="l">
                <a:lnSpc>
                  <a:spcPts val="8760"/>
                </a:lnSpc>
              </a:pPr>
              <a:r>
                <a:rPr lang="en-US" sz="7300">
                  <a:solidFill>
                    <a:srgbClr val="37D5E4"/>
                  </a:solidFill>
                  <a:latin typeface="Bodoni FLF Bold"/>
                </a:rPr>
                <a:t>CAMBIOS EN LA JORNADA LABORAL</a:t>
              </a:r>
            </a:p>
          </p:txBody>
        </p:sp>
        <p:sp>
          <p:nvSpPr>
            <p:cNvPr id="6" name="TextBox 6"/>
            <p:cNvSpPr txBox="1"/>
            <p:nvPr/>
          </p:nvSpPr>
          <p:spPr>
            <a:xfrm>
              <a:off x="0" y="3251227"/>
              <a:ext cx="10518694" cy="676275"/>
            </a:xfrm>
            <a:prstGeom prst="rect">
              <a:avLst/>
            </a:prstGeom>
          </p:spPr>
          <p:txBody>
            <a:bodyPr lIns="0" tIns="0" rIns="0" bIns="0" rtlCol="0" anchor="t">
              <a:spAutoFit/>
            </a:bodyPr>
            <a:lstStyle/>
            <a:p>
              <a:pPr algn="l">
                <a:lnSpc>
                  <a:spcPts val="4200"/>
                </a:lnSpc>
              </a:pPr>
              <a:endParaRPr/>
            </a:p>
          </p:txBody>
        </p:sp>
        <p:sp>
          <p:nvSpPr>
            <p:cNvPr id="7" name="TextBox 7"/>
            <p:cNvSpPr txBox="1"/>
            <p:nvPr/>
          </p:nvSpPr>
          <p:spPr>
            <a:xfrm>
              <a:off x="0" y="5032482"/>
              <a:ext cx="10480273" cy="755015"/>
            </a:xfrm>
            <a:prstGeom prst="rect">
              <a:avLst/>
            </a:prstGeom>
          </p:spPr>
          <p:txBody>
            <a:bodyPr lIns="0" tIns="0" rIns="0" bIns="0" rtlCol="0" anchor="t">
              <a:spAutoFit/>
            </a:bodyPr>
            <a:lstStyle/>
            <a:p>
              <a:pPr algn="l">
                <a:lnSpc>
                  <a:spcPts val="2362"/>
                </a:lnSpc>
              </a:pPr>
              <a:endParaRPr/>
            </a:p>
            <a:p>
              <a:pPr algn="l">
                <a:lnSpc>
                  <a:spcPts val="2362"/>
                </a:lnSpc>
              </a:pPr>
              <a:endParaRPr/>
            </a:p>
          </p:txBody>
        </p:sp>
      </p:grpSp>
      <p:grpSp>
        <p:nvGrpSpPr>
          <p:cNvPr id="8" name="Group 8"/>
          <p:cNvGrpSpPr/>
          <p:nvPr/>
        </p:nvGrpSpPr>
        <p:grpSpPr>
          <a:xfrm>
            <a:off x="1916398" y="3231456"/>
            <a:ext cx="2293912" cy="2293912"/>
            <a:chOff x="0" y="0"/>
            <a:chExt cx="3058549" cy="3058549"/>
          </a:xfrm>
        </p:grpSpPr>
        <p:sp>
          <p:nvSpPr>
            <p:cNvPr id="9" name="TextBox 9"/>
            <p:cNvSpPr txBox="1"/>
            <p:nvPr/>
          </p:nvSpPr>
          <p:spPr>
            <a:xfrm>
              <a:off x="649057" y="985711"/>
              <a:ext cx="1760436" cy="1001402"/>
            </a:xfrm>
            <a:prstGeom prst="rect">
              <a:avLst/>
            </a:prstGeom>
          </p:spPr>
          <p:txBody>
            <a:bodyPr lIns="0" tIns="0" rIns="0" bIns="0" rtlCol="0" anchor="t">
              <a:spAutoFit/>
            </a:bodyPr>
            <a:lstStyle/>
            <a:p>
              <a:pPr algn="ctr">
                <a:lnSpc>
                  <a:spcPts val="6321"/>
                </a:lnSpc>
              </a:pPr>
              <a:r>
                <a:rPr lang="en-US" sz="4515">
                  <a:solidFill>
                    <a:srgbClr val="FFFFFF"/>
                  </a:solidFill>
                  <a:latin typeface="Open Sans Light Bold"/>
                </a:rPr>
                <a:t>87 %</a:t>
              </a:r>
            </a:p>
          </p:txBody>
        </p:sp>
        <p:grpSp>
          <p:nvGrpSpPr>
            <p:cNvPr id="10" name="Group 10"/>
            <p:cNvGrpSpPr>
              <a:grpSpLocks noChangeAspect="1"/>
            </p:cNvGrpSpPr>
            <p:nvPr/>
          </p:nvGrpSpPr>
          <p:grpSpPr>
            <a:xfrm>
              <a:off x="0" y="0"/>
              <a:ext cx="3058549" cy="3058549"/>
              <a:chOff x="0" y="0"/>
              <a:chExt cx="2540000" cy="2540000"/>
            </a:xfrm>
          </p:grpSpPr>
          <p:sp>
            <p:nvSpPr>
              <p:cNvPr id="11" name="Freeform 11"/>
              <p:cNvSpPr/>
              <p:nvPr/>
            </p:nvSpPr>
            <p:spPr>
              <a:xfrm>
                <a:off x="-62725" y="-2035"/>
                <a:ext cx="2665449" cy="2544070"/>
              </a:xfrm>
              <a:custGeom>
                <a:avLst/>
                <a:gdLst/>
                <a:ahLst/>
                <a:cxnLst/>
                <a:rect l="l" t="t" r="r" b="b"/>
                <a:pathLst>
                  <a:path w="2665449" h="2544070">
                    <a:moveTo>
                      <a:pt x="1332725" y="2035"/>
                    </a:moveTo>
                    <a:cubicBezTo>
                      <a:pt x="1787805" y="0"/>
                      <a:pt x="2209190" y="241614"/>
                      <a:pt x="2437320" y="635390"/>
                    </a:cubicBezTo>
                    <a:cubicBezTo>
                      <a:pt x="2665450" y="1029165"/>
                      <a:pt x="2665450" y="1514905"/>
                      <a:pt x="2437320" y="1908680"/>
                    </a:cubicBezTo>
                    <a:cubicBezTo>
                      <a:pt x="2209190" y="2302456"/>
                      <a:pt x="1787805" y="2544070"/>
                      <a:pt x="1332725" y="2542035"/>
                    </a:cubicBezTo>
                    <a:cubicBezTo>
                      <a:pt x="877645" y="2544070"/>
                      <a:pt x="456260" y="2302456"/>
                      <a:pt x="228130" y="1908680"/>
                    </a:cubicBezTo>
                    <a:cubicBezTo>
                      <a:pt x="0" y="1514905"/>
                      <a:pt x="0" y="1029165"/>
                      <a:pt x="228130" y="635390"/>
                    </a:cubicBezTo>
                    <a:cubicBezTo>
                      <a:pt x="456260" y="241614"/>
                      <a:pt x="877645" y="0"/>
                      <a:pt x="1332725" y="2035"/>
                    </a:cubicBezTo>
                    <a:lnTo>
                      <a:pt x="1332725" y="510035"/>
                    </a:lnTo>
                    <a:cubicBezTo>
                      <a:pt x="1059677" y="508814"/>
                      <a:pt x="806846" y="653783"/>
                      <a:pt x="669968" y="890048"/>
                    </a:cubicBezTo>
                    <a:cubicBezTo>
                      <a:pt x="533090" y="1126313"/>
                      <a:pt x="533090" y="1417757"/>
                      <a:pt x="669968" y="1654022"/>
                    </a:cubicBezTo>
                    <a:cubicBezTo>
                      <a:pt x="806846" y="1890287"/>
                      <a:pt x="1059677" y="2035256"/>
                      <a:pt x="1332725" y="2034035"/>
                    </a:cubicBezTo>
                    <a:cubicBezTo>
                      <a:pt x="1605773" y="2035256"/>
                      <a:pt x="1858604" y="1890287"/>
                      <a:pt x="1995482" y="1654022"/>
                    </a:cubicBezTo>
                    <a:cubicBezTo>
                      <a:pt x="2132360" y="1417757"/>
                      <a:pt x="2132360" y="1126313"/>
                      <a:pt x="1995482" y="890048"/>
                    </a:cubicBezTo>
                    <a:cubicBezTo>
                      <a:pt x="1858604" y="653783"/>
                      <a:pt x="1605773" y="508814"/>
                      <a:pt x="1332725" y="510035"/>
                    </a:cubicBezTo>
                    <a:close/>
                  </a:path>
                </a:pathLst>
              </a:custGeom>
              <a:solidFill>
                <a:srgbClr val="41B8D5"/>
              </a:solidFill>
            </p:spPr>
          </p:sp>
          <p:sp>
            <p:nvSpPr>
              <p:cNvPr id="12" name="Freeform 12"/>
              <p:cNvSpPr/>
              <p:nvPr/>
            </p:nvSpPr>
            <p:spPr>
              <a:xfrm>
                <a:off x="-115282" y="0"/>
                <a:ext cx="2751000" cy="2674686"/>
              </a:xfrm>
              <a:custGeom>
                <a:avLst/>
                <a:gdLst/>
                <a:ahLst/>
                <a:cxnLst/>
                <a:rect l="l" t="t" r="r" b="b"/>
                <a:pathLst>
                  <a:path w="2751000" h="2674686">
                    <a:moveTo>
                      <a:pt x="1385282" y="0"/>
                    </a:moveTo>
                    <a:cubicBezTo>
                      <a:pt x="1987419" y="0"/>
                      <a:pt x="2506789" y="422834"/>
                      <a:pt x="2628895" y="1012460"/>
                    </a:cubicBezTo>
                    <a:cubicBezTo>
                      <a:pt x="2751001" y="1602086"/>
                      <a:pt x="2442273" y="2196411"/>
                      <a:pt x="1889660" y="2435548"/>
                    </a:cubicBezTo>
                    <a:cubicBezTo>
                      <a:pt x="1337046" y="2674686"/>
                      <a:pt x="692464" y="2492895"/>
                      <a:pt x="346232" y="2000257"/>
                    </a:cubicBezTo>
                    <a:cubicBezTo>
                      <a:pt x="0" y="1507619"/>
                      <a:pt x="47301" y="839564"/>
                      <a:pt x="459492" y="400625"/>
                    </a:cubicBezTo>
                    <a:lnTo>
                      <a:pt x="829808" y="748375"/>
                    </a:lnTo>
                    <a:cubicBezTo>
                      <a:pt x="582493" y="1011738"/>
                      <a:pt x="554113" y="1412571"/>
                      <a:pt x="761852" y="1708154"/>
                    </a:cubicBezTo>
                    <a:cubicBezTo>
                      <a:pt x="969591" y="2003737"/>
                      <a:pt x="1356341" y="2112811"/>
                      <a:pt x="1687909" y="1969329"/>
                    </a:cubicBezTo>
                    <a:cubicBezTo>
                      <a:pt x="2019477" y="1825847"/>
                      <a:pt x="2204713" y="1469252"/>
                      <a:pt x="2131450" y="1115476"/>
                    </a:cubicBezTo>
                    <a:cubicBezTo>
                      <a:pt x="2058186" y="761701"/>
                      <a:pt x="1746564" y="508000"/>
                      <a:pt x="1385282" y="508000"/>
                    </a:cubicBezTo>
                    <a:close/>
                  </a:path>
                </a:pathLst>
              </a:custGeom>
              <a:solidFill>
                <a:srgbClr val="FFFFFF"/>
              </a:solidFill>
            </p:spPr>
          </p:sp>
        </p:grpSp>
      </p:gr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83753"/>
          <a:stretch>
            <a:fillRect/>
          </a:stretch>
        </p:blipFill>
        <p:spPr>
          <a:xfrm>
            <a:off x="1684908" y="5598459"/>
            <a:ext cx="5758247" cy="47625"/>
          </a:xfrm>
          <a:prstGeom prst="rect">
            <a:avLst/>
          </a:prstGeom>
        </p:spPr>
      </p:pic>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916398" y="5944180"/>
            <a:ext cx="2491890" cy="2491890"/>
          </a:xfrm>
          <a:prstGeom prst="rect">
            <a:avLst/>
          </a:prstGeom>
        </p:spPr>
      </p:pic>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64032" y="5944180"/>
            <a:ext cx="2491890" cy="2491890"/>
          </a:xfrm>
          <a:prstGeom prst="rect">
            <a:avLst/>
          </a:prstGeom>
        </p:spPr>
      </p:pic>
      <p:sp>
        <p:nvSpPr>
          <p:cNvPr id="16" name="TextBox 16"/>
          <p:cNvSpPr txBox="1"/>
          <p:nvPr/>
        </p:nvSpPr>
        <p:spPr>
          <a:xfrm>
            <a:off x="864454" y="9443997"/>
            <a:ext cx="7399155" cy="266700"/>
          </a:xfrm>
          <a:prstGeom prst="rect">
            <a:avLst/>
          </a:prstGeom>
        </p:spPr>
        <p:txBody>
          <a:bodyPr lIns="0" tIns="0" rIns="0" bIns="0" rtlCol="0" anchor="t">
            <a:spAutoFit/>
          </a:bodyPr>
          <a:lstStyle/>
          <a:p>
            <a:pPr algn="l">
              <a:lnSpc>
                <a:spcPts val="2100"/>
              </a:lnSpc>
            </a:pPr>
            <a:r>
              <a:rPr lang="en-US" sz="1500" spc="300">
                <a:solidFill>
                  <a:srgbClr val="444442"/>
                </a:solidFill>
                <a:latin typeface="Montserrat Classic Bold"/>
              </a:rPr>
              <a:t>AÑO 2020-2021</a:t>
            </a:r>
          </a:p>
        </p:txBody>
      </p:sp>
      <p:sp>
        <p:nvSpPr>
          <p:cNvPr id="17" name="TextBox 17"/>
          <p:cNvSpPr txBox="1"/>
          <p:nvPr/>
        </p:nvSpPr>
        <p:spPr>
          <a:xfrm>
            <a:off x="4469002" y="3755432"/>
            <a:ext cx="2681950" cy="1217386"/>
          </a:xfrm>
          <a:prstGeom prst="rect">
            <a:avLst/>
          </a:prstGeom>
        </p:spPr>
        <p:txBody>
          <a:bodyPr lIns="0" tIns="0" rIns="0" bIns="0" rtlCol="0" anchor="t">
            <a:spAutoFit/>
          </a:bodyPr>
          <a:lstStyle/>
          <a:p>
            <a:pPr algn="ctr">
              <a:lnSpc>
                <a:spcPts val="2430"/>
              </a:lnSpc>
            </a:pPr>
            <a:r>
              <a:rPr lang="en-US" sz="1736">
                <a:solidFill>
                  <a:srgbClr val="FFFFFF"/>
                </a:solidFill>
                <a:latin typeface="Open Sans Bold"/>
              </a:rPr>
              <a:t>DE LOS EMPLEADOS Y EMPLEADORES CAMBIARON SU JORNADA DE TRABAJO</a:t>
            </a:r>
          </a:p>
        </p:txBody>
      </p:sp>
      <p:grpSp>
        <p:nvGrpSpPr>
          <p:cNvPr id="18" name="Group 18"/>
          <p:cNvGrpSpPr/>
          <p:nvPr/>
        </p:nvGrpSpPr>
        <p:grpSpPr>
          <a:xfrm>
            <a:off x="2014862" y="6084742"/>
            <a:ext cx="2294962" cy="2210767"/>
            <a:chOff x="0" y="0"/>
            <a:chExt cx="3059949" cy="2947690"/>
          </a:xfrm>
        </p:grpSpPr>
        <p:sp>
          <p:nvSpPr>
            <p:cNvPr id="19" name="TextBox 19"/>
            <p:cNvSpPr txBox="1"/>
            <p:nvPr/>
          </p:nvSpPr>
          <p:spPr>
            <a:xfrm>
              <a:off x="0" y="152400"/>
              <a:ext cx="3059949" cy="1144341"/>
            </a:xfrm>
            <a:prstGeom prst="rect">
              <a:avLst/>
            </a:prstGeom>
          </p:spPr>
          <p:txBody>
            <a:bodyPr lIns="0" tIns="0" rIns="0" bIns="0" rtlCol="0" anchor="t">
              <a:spAutoFit/>
            </a:bodyPr>
            <a:lstStyle/>
            <a:p>
              <a:pPr algn="l">
                <a:lnSpc>
                  <a:spcPts val="6062"/>
                </a:lnSpc>
              </a:pPr>
              <a:r>
                <a:rPr lang="en-US" sz="6381" spc="-319">
                  <a:solidFill>
                    <a:srgbClr val="FFFFFF"/>
                  </a:solidFill>
                  <a:latin typeface="League Spartan"/>
                </a:rPr>
                <a:t>63%</a:t>
              </a:r>
            </a:p>
          </p:txBody>
        </p:sp>
        <p:sp>
          <p:nvSpPr>
            <p:cNvPr id="20" name="TextBox 20"/>
            <p:cNvSpPr txBox="1"/>
            <p:nvPr/>
          </p:nvSpPr>
          <p:spPr>
            <a:xfrm>
              <a:off x="0" y="1408829"/>
              <a:ext cx="3059949" cy="1538861"/>
            </a:xfrm>
            <a:prstGeom prst="rect">
              <a:avLst/>
            </a:prstGeom>
          </p:spPr>
          <p:txBody>
            <a:bodyPr lIns="0" tIns="0" rIns="0" bIns="0" rtlCol="0" anchor="t">
              <a:spAutoFit/>
            </a:bodyPr>
            <a:lstStyle/>
            <a:p>
              <a:pPr algn="l">
                <a:lnSpc>
                  <a:spcPts val="1836"/>
                </a:lnSpc>
              </a:pPr>
              <a:r>
                <a:rPr lang="en-US" sz="1413" spc="70">
                  <a:solidFill>
                    <a:srgbClr val="FFFFFF"/>
                  </a:solidFill>
                  <a:latin typeface="Sanchez"/>
                </a:rPr>
                <a:t>DE LOS EMPLEADORES CAMBIÓ SU JORNADA DE TRABAJO ENTRE DOS Y TRES VECES</a:t>
              </a:r>
            </a:p>
          </p:txBody>
        </p:sp>
      </p:grpSp>
      <p:grpSp>
        <p:nvGrpSpPr>
          <p:cNvPr id="21" name="Group 21"/>
          <p:cNvGrpSpPr/>
          <p:nvPr/>
        </p:nvGrpSpPr>
        <p:grpSpPr>
          <a:xfrm>
            <a:off x="4760960" y="6084742"/>
            <a:ext cx="2294962" cy="1979206"/>
            <a:chOff x="0" y="0"/>
            <a:chExt cx="3059949" cy="2638942"/>
          </a:xfrm>
        </p:grpSpPr>
        <p:sp>
          <p:nvSpPr>
            <p:cNvPr id="22" name="TextBox 22"/>
            <p:cNvSpPr txBox="1"/>
            <p:nvPr/>
          </p:nvSpPr>
          <p:spPr>
            <a:xfrm>
              <a:off x="0" y="152400"/>
              <a:ext cx="3059949" cy="1144341"/>
            </a:xfrm>
            <a:prstGeom prst="rect">
              <a:avLst/>
            </a:prstGeom>
          </p:spPr>
          <p:txBody>
            <a:bodyPr lIns="0" tIns="0" rIns="0" bIns="0" rtlCol="0" anchor="t">
              <a:spAutoFit/>
            </a:bodyPr>
            <a:lstStyle/>
            <a:p>
              <a:pPr algn="l">
                <a:lnSpc>
                  <a:spcPts val="6062"/>
                </a:lnSpc>
              </a:pPr>
              <a:r>
                <a:rPr lang="en-US" sz="6381" spc="-319">
                  <a:solidFill>
                    <a:srgbClr val="FFFFFF"/>
                  </a:solidFill>
                  <a:latin typeface="League Spartan"/>
                </a:rPr>
                <a:t>41%</a:t>
              </a:r>
            </a:p>
          </p:txBody>
        </p:sp>
        <p:sp>
          <p:nvSpPr>
            <p:cNvPr id="23" name="TextBox 23"/>
            <p:cNvSpPr txBox="1"/>
            <p:nvPr/>
          </p:nvSpPr>
          <p:spPr>
            <a:xfrm>
              <a:off x="0" y="1408829"/>
              <a:ext cx="3059949" cy="1230113"/>
            </a:xfrm>
            <a:prstGeom prst="rect">
              <a:avLst/>
            </a:prstGeom>
          </p:spPr>
          <p:txBody>
            <a:bodyPr lIns="0" tIns="0" rIns="0" bIns="0" rtlCol="0" anchor="t">
              <a:spAutoFit/>
            </a:bodyPr>
            <a:lstStyle/>
            <a:p>
              <a:pPr algn="l">
                <a:lnSpc>
                  <a:spcPts val="1836"/>
                </a:lnSpc>
              </a:pPr>
              <a:r>
                <a:rPr lang="en-US" sz="1413" spc="70">
                  <a:solidFill>
                    <a:srgbClr val="FFFFFF"/>
                  </a:solidFill>
                  <a:latin typeface="Sanchez"/>
                </a:rPr>
                <a:t>DE LOS EMPLEADOS CAMBIÓ SU JORNADA DE TRABAJO MÁS DE 3 VECES</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7D5E4"/>
        </a:solidFill>
        <a:effectLst/>
      </p:bgPr>
    </p:bg>
    <p:spTree>
      <p:nvGrpSpPr>
        <p:cNvPr id="1" name=""/>
        <p:cNvGrpSpPr/>
        <p:nvPr/>
      </p:nvGrpSpPr>
      <p:grpSpPr>
        <a:xfrm>
          <a:off x="0" y="0"/>
          <a:ext cx="0" cy="0"/>
          <a:chOff x="0" y="0"/>
          <a:chExt cx="0" cy="0"/>
        </a:xfrm>
      </p:grpSpPr>
      <p:sp>
        <p:nvSpPr>
          <p:cNvPr id="2" name="AutoShape 2"/>
          <p:cNvSpPr/>
          <p:nvPr/>
        </p:nvSpPr>
        <p:spPr>
          <a:xfrm>
            <a:off x="-613789" y="0"/>
            <a:ext cx="19515578" cy="3254317"/>
          </a:xfrm>
          <a:prstGeom prst="rect">
            <a:avLst/>
          </a:prstGeom>
          <a:solidFill>
            <a:srgbClr val="F4FAFA"/>
          </a:solidFill>
        </p:spPr>
      </p:sp>
      <p:grpSp>
        <p:nvGrpSpPr>
          <p:cNvPr id="3" name="Group 3"/>
          <p:cNvGrpSpPr/>
          <p:nvPr/>
        </p:nvGrpSpPr>
        <p:grpSpPr>
          <a:xfrm>
            <a:off x="8404244" y="198334"/>
            <a:ext cx="9129869" cy="4363097"/>
            <a:chOff x="0" y="0"/>
            <a:chExt cx="12173159" cy="5817463"/>
          </a:xfrm>
        </p:grpSpPr>
        <p:sp>
          <p:nvSpPr>
            <p:cNvPr id="4" name="TextBox 4"/>
            <p:cNvSpPr txBox="1"/>
            <p:nvPr/>
          </p:nvSpPr>
          <p:spPr>
            <a:xfrm>
              <a:off x="0" y="-72610"/>
              <a:ext cx="12173159" cy="3105330"/>
            </a:xfrm>
            <a:prstGeom prst="rect">
              <a:avLst/>
            </a:prstGeom>
          </p:spPr>
          <p:txBody>
            <a:bodyPr lIns="0" tIns="0" rIns="0" bIns="0" rtlCol="0" anchor="t">
              <a:spAutoFit/>
            </a:bodyPr>
            <a:lstStyle/>
            <a:p>
              <a:pPr algn="l">
                <a:lnSpc>
                  <a:spcPts val="8972"/>
                </a:lnSpc>
              </a:pPr>
              <a:r>
                <a:rPr lang="en-US" sz="7477">
                  <a:solidFill>
                    <a:srgbClr val="444442"/>
                  </a:solidFill>
                  <a:latin typeface="Bodoni FLF Bold"/>
                </a:rPr>
                <a:t>EL HORARIO DE CORRIDO</a:t>
              </a:r>
            </a:p>
          </p:txBody>
        </p:sp>
        <p:sp>
          <p:nvSpPr>
            <p:cNvPr id="5" name="TextBox 5"/>
            <p:cNvSpPr txBox="1"/>
            <p:nvPr/>
          </p:nvSpPr>
          <p:spPr>
            <a:xfrm>
              <a:off x="0" y="3328721"/>
              <a:ext cx="11117363" cy="626898"/>
            </a:xfrm>
            <a:prstGeom prst="rect">
              <a:avLst/>
            </a:prstGeom>
          </p:spPr>
          <p:txBody>
            <a:bodyPr lIns="0" tIns="0" rIns="0" bIns="0" rtlCol="0" anchor="t">
              <a:spAutoFit/>
            </a:bodyPr>
            <a:lstStyle/>
            <a:p>
              <a:pPr algn="l">
                <a:lnSpc>
                  <a:spcPts val="3925"/>
                </a:lnSpc>
              </a:pPr>
              <a:r>
                <a:rPr lang="en-US" sz="2803">
                  <a:solidFill>
                    <a:srgbClr val="41B8D5"/>
                  </a:solidFill>
                  <a:latin typeface="Montserrat Classic Bold"/>
                </a:rPr>
                <a:t>EL DEBATE VIGENTE</a:t>
              </a:r>
            </a:p>
          </p:txBody>
        </p:sp>
        <p:sp>
          <p:nvSpPr>
            <p:cNvPr id="6" name="TextBox 6"/>
            <p:cNvSpPr txBox="1"/>
            <p:nvPr/>
          </p:nvSpPr>
          <p:spPr>
            <a:xfrm>
              <a:off x="0" y="5222020"/>
              <a:ext cx="11076756" cy="350333"/>
            </a:xfrm>
            <a:prstGeom prst="rect">
              <a:avLst/>
            </a:prstGeom>
          </p:spPr>
          <p:txBody>
            <a:bodyPr lIns="0" tIns="0" rIns="0" bIns="0" rtlCol="0" anchor="t">
              <a:spAutoFit/>
            </a:bodyPr>
            <a:lstStyle/>
            <a:p>
              <a:pPr algn="l">
                <a:lnSpc>
                  <a:spcPts val="2208"/>
                </a:lnSpc>
              </a:pPr>
              <a:endParaRPr/>
            </a:p>
          </p:txBody>
        </p:sp>
      </p:grpSp>
      <p:pic>
        <p:nvPicPr>
          <p:cNvPr id="7" name="Picture 7"/>
          <p:cNvPicPr>
            <a:picLocks noChangeAspect="1"/>
          </p:cNvPicPr>
          <p:nvPr/>
        </p:nvPicPr>
        <p:blipFill>
          <a:blip r:embed="rId2"/>
          <a:srcRect b="28391"/>
          <a:stretch>
            <a:fillRect/>
          </a:stretch>
        </p:blipFill>
        <p:spPr>
          <a:xfrm>
            <a:off x="0" y="0"/>
            <a:ext cx="8115300" cy="3254317"/>
          </a:xfrm>
          <a:prstGeom prst="rect">
            <a:avLst/>
          </a:prstGeom>
        </p:spPr>
      </p:pic>
      <p:grpSp>
        <p:nvGrpSpPr>
          <p:cNvPr id="8" name="Group 8"/>
          <p:cNvGrpSpPr/>
          <p:nvPr/>
        </p:nvGrpSpPr>
        <p:grpSpPr>
          <a:xfrm>
            <a:off x="1746203" y="3885282"/>
            <a:ext cx="4461487" cy="4461487"/>
            <a:chOff x="0" y="0"/>
            <a:chExt cx="5948649" cy="5948649"/>
          </a:xfrm>
        </p:grpSpPr>
        <p:sp>
          <p:nvSpPr>
            <p:cNvPr id="9" name="TextBox 9"/>
            <p:cNvSpPr txBox="1"/>
            <p:nvPr/>
          </p:nvSpPr>
          <p:spPr>
            <a:xfrm>
              <a:off x="1252039" y="2189767"/>
              <a:ext cx="3531690" cy="1438000"/>
            </a:xfrm>
            <a:prstGeom prst="rect">
              <a:avLst/>
            </a:prstGeom>
          </p:spPr>
          <p:txBody>
            <a:bodyPr wrap="square" lIns="0" tIns="0" rIns="0" bIns="0" rtlCol="0" anchor="t">
              <a:spAutoFit/>
            </a:bodyPr>
            <a:lstStyle/>
            <a:p>
              <a:pPr algn="ctr">
                <a:lnSpc>
                  <a:spcPts val="9003"/>
                </a:lnSpc>
              </a:pPr>
              <a:r>
                <a:rPr lang="en-US" sz="6000" dirty="0">
                  <a:solidFill>
                    <a:srgbClr val="000000"/>
                  </a:solidFill>
                  <a:latin typeface="Open Sans Light Bold"/>
                </a:rPr>
                <a:t>94,7 %</a:t>
              </a:r>
            </a:p>
          </p:txBody>
        </p:sp>
        <p:grpSp>
          <p:nvGrpSpPr>
            <p:cNvPr id="10" name="Group 10"/>
            <p:cNvGrpSpPr>
              <a:grpSpLocks noChangeAspect="1"/>
            </p:cNvGrpSpPr>
            <p:nvPr/>
          </p:nvGrpSpPr>
          <p:grpSpPr>
            <a:xfrm>
              <a:off x="0" y="0"/>
              <a:ext cx="5948649" cy="5948649"/>
              <a:chOff x="0" y="0"/>
              <a:chExt cx="2540000" cy="2540000"/>
            </a:xfrm>
          </p:grpSpPr>
          <p:sp>
            <p:nvSpPr>
              <p:cNvPr id="11" name="Freeform 11"/>
              <p:cNvSpPr/>
              <p:nvPr/>
            </p:nvSpPr>
            <p:spPr>
              <a:xfrm>
                <a:off x="-62725" y="-2035"/>
                <a:ext cx="2665449" cy="2544070"/>
              </a:xfrm>
              <a:custGeom>
                <a:avLst/>
                <a:gdLst/>
                <a:ahLst/>
                <a:cxnLst/>
                <a:rect l="l" t="t" r="r" b="b"/>
                <a:pathLst>
                  <a:path w="2665449" h="2544070">
                    <a:moveTo>
                      <a:pt x="1332725" y="2035"/>
                    </a:moveTo>
                    <a:cubicBezTo>
                      <a:pt x="1787805" y="0"/>
                      <a:pt x="2209190" y="241614"/>
                      <a:pt x="2437320" y="635390"/>
                    </a:cubicBezTo>
                    <a:cubicBezTo>
                      <a:pt x="2665450" y="1029165"/>
                      <a:pt x="2665450" y="1514905"/>
                      <a:pt x="2437320" y="1908680"/>
                    </a:cubicBezTo>
                    <a:cubicBezTo>
                      <a:pt x="2209190" y="2302456"/>
                      <a:pt x="1787805" y="2544070"/>
                      <a:pt x="1332725" y="2542035"/>
                    </a:cubicBezTo>
                    <a:cubicBezTo>
                      <a:pt x="877645" y="2544070"/>
                      <a:pt x="456260" y="2302456"/>
                      <a:pt x="228130" y="1908680"/>
                    </a:cubicBezTo>
                    <a:cubicBezTo>
                      <a:pt x="0" y="1514905"/>
                      <a:pt x="0" y="1029165"/>
                      <a:pt x="228130" y="635390"/>
                    </a:cubicBezTo>
                    <a:cubicBezTo>
                      <a:pt x="456260" y="241614"/>
                      <a:pt x="877645" y="0"/>
                      <a:pt x="1332725" y="2035"/>
                    </a:cubicBezTo>
                    <a:lnTo>
                      <a:pt x="1332725" y="510035"/>
                    </a:lnTo>
                    <a:cubicBezTo>
                      <a:pt x="1059677" y="508814"/>
                      <a:pt x="806846" y="653783"/>
                      <a:pt x="669968" y="890048"/>
                    </a:cubicBezTo>
                    <a:cubicBezTo>
                      <a:pt x="533090" y="1126313"/>
                      <a:pt x="533090" y="1417757"/>
                      <a:pt x="669968" y="1654022"/>
                    </a:cubicBezTo>
                    <a:cubicBezTo>
                      <a:pt x="806846" y="1890287"/>
                      <a:pt x="1059677" y="2035256"/>
                      <a:pt x="1332725" y="2034035"/>
                    </a:cubicBezTo>
                    <a:cubicBezTo>
                      <a:pt x="1605773" y="2035256"/>
                      <a:pt x="1858604" y="1890287"/>
                      <a:pt x="1995482" y="1654022"/>
                    </a:cubicBezTo>
                    <a:cubicBezTo>
                      <a:pt x="2132360" y="1417757"/>
                      <a:pt x="2132360" y="1126313"/>
                      <a:pt x="1995482" y="890048"/>
                    </a:cubicBezTo>
                    <a:cubicBezTo>
                      <a:pt x="1858604" y="653783"/>
                      <a:pt x="1605773" y="508814"/>
                      <a:pt x="1332725" y="510035"/>
                    </a:cubicBezTo>
                    <a:close/>
                  </a:path>
                </a:pathLst>
              </a:custGeom>
              <a:solidFill>
                <a:srgbClr val="494F56"/>
              </a:solidFill>
            </p:spPr>
          </p:sp>
          <p:sp>
            <p:nvSpPr>
              <p:cNvPr id="12" name="Freeform 12"/>
              <p:cNvSpPr/>
              <p:nvPr/>
            </p:nvSpPr>
            <p:spPr>
              <a:xfrm>
                <a:off x="-123840" y="0"/>
                <a:ext cx="2714362" cy="2631898"/>
              </a:xfrm>
              <a:custGeom>
                <a:avLst/>
                <a:gdLst/>
                <a:ahLst/>
                <a:cxnLst/>
                <a:rect l="l" t="t" r="r" b="b"/>
                <a:pathLst>
                  <a:path w="2714362" h="2631898">
                    <a:moveTo>
                      <a:pt x="1393840" y="0"/>
                    </a:moveTo>
                    <a:lnTo>
                      <a:pt x="1393840" y="0"/>
                    </a:lnTo>
                    <a:cubicBezTo>
                      <a:pt x="2054299" y="0"/>
                      <a:pt x="2604520" y="506221"/>
                      <a:pt x="2659441" y="1164392"/>
                    </a:cubicBezTo>
                    <a:cubicBezTo>
                      <a:pt x="2714362" y="1822563"/>
                      <a:pt x="2255649" y="2412974"/>
                      <a:pt x="1604325" y="2522436"/>
                    </a:cubicBezTo>
                    <a:cubicBezTo>
                      <a:pt x="953000" y="2631898"/>
                      <a:pt x="326489" y="2223870"/>
                      <a:pt x="163245" y="1583904"/>
                    </a:cubicBezTo>
                    <a:cubicBezTo>
                      <a:pt x="0" y="943937"/>
                      <a:pt x="354517" y="285666"/>
                      <a:pt x="978692" y="69770"/>
                    </a:cubicBezTo>
                    <a:lnTo>
                      <a:pt x="1144751" y="549862"/>
                    </a:lnTo>
                    <a:cubicBezTo>
                      <a:pt x="770246" y="679400"/>
                      <a:pt x="557536" y="1074362"/>
                      <a:pt x="655483" y="1458342"/>
                    </a:cubicBezTo>
                    <a:cubicBezTo>
                      <a:pt x="753429" y="1842322"/>
                      <a:pt x="1129336" y="2087139"/>
                      <a:pt x="1520131" y="2021462"/>
                    </a:cubicBezTo>
                    <a:cubicBezTo>
                      <a:pt x="1910925" y="1955784"/>
                      <a:pt x="2186153" y="1601538"/>
                      <a:pt x="2153201" y="1206635"/>
                    </a:cubicBezTo>
                    <a:cubicBezTo>
                      <a:pt x="2120248" y="811733"/>
                      <a:pt x="1790115" y="508000"/>
                      <a:pt x="1393840" y="508000"/>
                    </a:cubicBezTo>
                    <a:close/>
                  </a:path>
                </a:pathLst>
              </a:custGeom>
              <a:solidFill>
                <a:srgbClr val="FFFFFF"/>
              </a:solidFill>
            </p:spPr>
          </p:sp>
        </p:grpSp>
      </p:grpSp>
      <p:sp>
        <p:nvSpPr>
          <p:cNvPr id="13" name="TextBox 13"/>
          <p:cNvSpPr txBox="1"/>
          <p:nvPr/>
        </p:nvSpPr>
        <p:spPr>
          <a:xfrm>
            <a:off x="580305" y="8635033"/>
            <a:ext cx="6954690" cy="1179859"/>
          </a:xfrm>
          <a:prstGeom prst="rect">
            <a:avLst/>
          </a:prstGeom>
        </p:spPr>
        <p:txBody>
          <a:bodyPr lIns="0" tIns="0" rIns="0" bIns="0" rtlCol="0" anchor="t">
            <a:spAutoFit/>
          </a:bodyPr>
          <a:lstStyle/>
          <a:p>
            <a:pPr algn="ctr">
              <a:lnSpc>
                <a:spcPts val="4728"/>
              </a:lnSpc>
            </a:pPr>
            <a:r>
              <a:rPr lang="en-US" sz="3377">
                <a:solidFill>
                  <a:srgbClr val="000000"/>
                </a:solidFill>
                <a:latin typeface="Open Sans Bold"/>
              </a:rPr>
              <a:t>DE LOS EMPLEADOS PREFIERE EL HORARIO DE CORRIDO</a:t>
            </a: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618178" y="4561432"/>
            <a:ext cx="3704786" cy="3704786"/>
          </a:xfrm>
          <a:prstGeom prst="rect">
            <a:avLst/>
          </a:prstGeom>
        </p:spPr>
      </p:pic>
      <p:grpSp>
        <p:nvGrpSpPr>
          <p:cNvPr id="15" name="Group 15"/>
          <p:cNvGrpSpPr/>
          <p:nvPr/>
        </p:nvGrpSpPr>
        <p:grpSpPr>
          <a:xfrm>
            <a:off x="9764569" y="5114680"/>
            <a:ext cx="3412006" cy="2598290"/>
            <a:chOff x="0" y="0"/>
            <a:chExt cx="4549341" cy="3464387"/>
          </a:xfrm>
        </p:grpSpPr>
        <p:sp>
          <p:nvSpPr>
            <p:cNvPr id="16" name="TextBox 16"/>
            <p:cNvSpPr txBox="1"/>
            <p:nvPr/>
          </p:nvSpPr>
          <p:spPr>
            <a:xfrm>
              <a:off x="0" y="228600"/>
              <a:ext cx="4549341" cy="1699313"/>
            </a:xfrm>
            <a:prstGeom prst="rect">
              <a:avLst/>
            </a:prstGeom>
          </p:spPr>
          <p:txBody>
            <a:bodyPr lIns="0" tIns="0" rIns="0" bIns="0" rtlCol="0" anchor="t">
              <a:spAutoFit/>
            </a:bodyPr>
            <a:lstStyle/>
            <a:p>
              <a:pPr algn="l">
                <a:lnSpc>
                  <a:spcPts val="9013"/>
                </a:lnSpc>
              </a:pPr>
              <a:r>
                <a:rPr lang="en-US" sz="9487" spc="-474">
                  <a:solidFill>
                    <a:srgbClr val="FFFFFF"/>
                  </a:solidFill>
                  <a:latin typeface="League Spartan"/>
                </a:rPr>
                <a:t>80%</a:t>
              </a:r>
            </a:p>
          </p:txBody>
        </p:sp>
        <p:sp>
          <p:nvSpPr>
            <p:cNvPr id="17" name="TextBox 17"/>
            <p:cNvSpPr txBox="1"/>
            <p:nvPr/>
          </p:nvSpPr>
          <p:spPr>
            <a:xfrm>
              <a:off x="0" y="2103831"/>
              <a:ext cx="4549341" cy="1360556"/>
            </a:xfrm>
            <a:prstGeom prst="rect">
              <a:avLst/>
            </a:prstGeom>
          </p:spPr>
          <p:txBody>
            <a:bodyPr lIns="0" tIns="0" rIns="0" bIns="0" rtlCol="0" anchor="t">
              <a:spAutoFit/>
            </a:bodyPr>
            <a:lstStyle/>
            <a:p>
              <a:pPr algn="l">
                <a:lnSpc>
                  <a:spcPts val="2731"/>
                </a:lnSpc>
              </a:pPr>
              <a:r>
                <a:rPr lang="en-US" sz="2100" spc="105">
                  <a:solidFill>
                    <a:srgbClr val="FFFFFF"/>
                  </a:solidFill>
                  <a:latin typeface="Sanchez"/>
                </a:rPr>
                <a:t>DE LOS CLIENTES PREFIERE EL HORARIO CORRIDO</a:t>
              </a:r>
            </a:p>
          </p:txBody>
        </p:sp>
      </p:gr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554514" y="4561432"/>
            <a:ext cx="3704786" cy="3704786"/>
          </a:xfrm>
          <a:prstGeom prst="rect">
            <a:avLst/>
          </a:prstGeom>
        </p:spPr>
      </p:pic>
      <p:grpSp>
        <p:nvGrpSpPr>
          <p:cNvPr id="19" name="Group 19"/>
          <p:cNvGrpSpPr/>
          <p:nvPr/>
        </p:nvGrpSpPr>
        <p:grpSpPr>
          <a:xfrm>
            <a:off x="13847294" y="5114680"/>
            <a:ext cx="3412006" cy="2764079"/>
            <a:chOff x="0" y="0"/>
            <a:chExt cx="4549341" cy="3685439"/>
          </a:xfrm>
        </p:grpSpPr>
        <p:sp>
          <p:nvSpPr>
            <p:cNvPr id="20" name="TextBox 20"/>
            <p:cNvSpPr txBox="1"/>
            <p:nvPr/>
          </p:nvSpPr>
          <p:spPr>
            <a:xfrm>
              <a:off x="0" y="190500"/>
              <a:ext cx="4549341" cy="1499438"/>
            </a:xfrm>
            <a:prstGeom prst="rect">
              <a:avLst/>
            </a:prstGeom>
          </p:spPr>
          <p:txBody>
            <a:bodyPr lIns="0" tIns="0" rIns="0" bIns="0" rtlCol="0" anchor="t">
              <a:spAutoFit/>
            </a:bodyPr>
            <a:lstStyle/>
            <a:p>
              <a:pPr algn="l">
                <a:lnSpc>
                  <a:spcPts val="7901"/>
                </a:lnSpc>
              </a:pPr>
              <a:r>
                <a:rPr lang="en-US" sz="8317" spc="-415">
                  <a:solidFill>
                    <a:srgbClr val="FFFFFF"/>
                  </a:solidFill>
                  <a:latin typeface="League Spartan"/>
                </a:rPr>
                <a:t>69.6%</a:t>
              </a:r>
            </a:p>
          </p:txBody>
        </p:sp>
        <p:sp>
          <p:nvSpPr>
            <p:cNvPr id="21" name="TextBox 21"/>
            <p:cNvSpPr txBox="1"/>
            <p:nvPr/>
          </p:nvSpPr>
          <p:spPr>
            <a:xfrm>
              <a:off x="0" y="1865856"/>
              <a:ext cx="4549341" cy="1819583"/>
            </a:xfrm>
            <a:prstGeom prst="rect">
              <a:avLst/>
            </a:prstGeom>
          </p:spPr>
          <p:txBody>
            <a:bodyPr lIns="0" tIns="0" rIns="0" bIns="0" rtlCol="0" anchor="t">
              <a:spAutoFit/>
            </a:bodyPr>
            <a:lstStyle/>
            <a:p>
              <a:pPr algn="l">
                <a:lnSpc>
                  <a:spcPts val="2731"/>
                </a:lnSpc>
              </a:pPr>
              <a:r>
                <a:rPr lang="en-US" sz="2100" spc="105">
                  <a:solidFill>
                    <a:srgbClr val="FFFFFF"/>
                  </a:solidFill>
                  <a:latin typeface="Sanchez"/>
                </a:rPr>
                <a:t>DE LOS EMPLEADORES PREFIERE EL HORARIO CORRIDO</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28603" y="2234105"/>
            <a:ext cx="8229600" cy="5402007"/>
            <a:chOff x="0" y="0"/>
            <a:chExt cx="10972800" cy="7202676"/>
          </a:xfrm>
        </p:grpSpPr>
        <p:sp>
          <p:nvSpPr>
            <p:cNvPr id="3" name="TextBox 3"/>
            <p:cNvSpPr txBox="1"/>
            <p:nvPr/>
          </p:nvSpPr>
          <p:spPr>
            <a:xfrm>
              <a:off x="0" y="882232"/>
              <a:ext cx="10972800" cy="3825009"/>
            </a:xfrm>
            <a:prstGeom prst="rect">
              <a:avLst/>
            </a:prstGeom>
          </p:spPr>
          <p:txBody>
            <a:bodyPr lIns="0" tIns="0" rIns="0" bIns="0" rtlCol="0" anchor="t">
              <a:spAutoFit/>
            </a:bodyPr>
            <a:lstStyle/>
            <a:p>
              <a:pPr algn="l">
                <a:lnSpc>
                  <a:spcPts val="10908"/>
                </a:lnSpc>
              </a:pPr>
              <a:r>
                <a:rPr lang="en-US" sz="10389" spc="207">
                  <a:solidFill>
                    <a:srgbClr val="002D75"/>
                  </a:solidFill>
                  <a:latin typeface="Norwester"/>
                </a:rPr>
                <a:t>OPTIMIZACIÓN DEL TIEMPO</a:t>
              </a:r>
            </a:p>
          </p:txBody>
        </p:sp>
        <p:sp>
          <p:nvSpPr>
            <p:cNvPr id="4" name="TextBox 4"/>
            <p:cNvSpPr txBox="1"/>
            <p:nvPr/>
          </p:nvSpPr>
          <p:spPr>
            <a:xfrm>
              <a:off x="0" y="4659616"/>
              <a:ext cx="10972800" cy="909668"/>
            </a:xfrm>
            <a:prstGeom prst="rect">
              <a:avLst/>
            </a:prstGeom>
          </p:spPr>
          <p:txBody>
            <a:bodyPr lIns="0" tIns="0" rIns="0" bIns="0" rtlCol="0" anchor="t">
              <a:spAutoFit/>
            </a:bodyPr>
            <a:lstStyle/>
            <a:p>
              <a:pPr algn="l">
                <a:lnSpc>
                  <a:spcPts val="2805"/>
                </a:lnSpc>
              </a:pPr>
              <a:r>
                <a:rPr lang="en-US" sz="2003" spc="240">
                  <a:solidFill>
                    <a:srgbClr val="000000"/>
                  </a:solidFill>
                  <a:latin typeface="Montserrat Classic"/>
                </a:rPr>
                <a:t>TANTO PARA EMPLEADOS COMO PARA EMPLEADORES</a:t>
              </a:r>
            </a:p>
          </p:txBody>
        </p:sp>
        <p:sp>
          <p:nvSpPr>
            <p:cNvPr id="5" name="TextBox 5"/>
            <p:cNvSpPr txBox="1"/>
            <p:nvPr/>
          </p:nvSpPr>
          <p:spPr>
            <a:xfrm>
              <a:off x="0" y="6052265"/>
              <a:ext cx="10972800" cy="1150411"/>
            </a:xfrm>
            <a:prstGeom prst="rect">
              <a:avLst/>
            </a:prstGeom>
          </p:spPr>
          <p:txBody>
            <a:bodyPr lIns="0" tIns="0" rIns="0" bIns="0" rtlCol="0" anchor="t">
              <a:spAutoFit/>
            </a:bodyPr>
            <a:lstStyle/>
            <a:p>
              <a:pPr algn="l">
                <a:lnSpc>
                  <a:spcPts val="2226"/>
                </a:lnSpc>
              </a:pPr>
              <a:r>
                <a:rPr lang="en-US" sz="1484" spc="178">
                  <a:solidFill>
                    <a:srgbClr val="000000"/>
                  </a:solidFill>
                  <a:latin typeface="Montserrat Light Bold"/>
                </a:rPr>
                <a:t>SIENDO COMPATIBLE CON TAREAS DOMESTICAS, EDUCATIVAS, DEPORTIVAS, ENTRE OTRAS; Y REDUCIENDO EL GASTO, PRINCIPALMENTE DE TRANSPORTE.</a:t>
              </a:r>
            </a:p>
          </p:txBody>
        </p:sp>
        <p:sp>
          <p:nvSpPr>
            <p:cNvPr id="6" name="TextBox 6"/>
            <p:cNvSpPr txBox="1"/>
            <p:nvPr/>
          </p:nvSpPr>
          <p:spPr>
            <a:xfrm>
              <a:off x="0" y="-47625"/>
              <a:ext cx="10972800" cy="438393"/>
            </a:xfrm>
            <a:prstGeom prst="rect">
              <a:avLst/>
            </a:prstGeom>
          </p:spPr>
          <p:txBody>
            <a:bodyPr lIns="0" tIns="0" rIns="0" bIns="0" rtlCol="0" anchor="t">
              <a:spAutoFit/>
            </a:bodyPr>
            <a:lstStyle/>
            <a:p>
              <a:pPr algn="l">
                <a:lnSpc>
                  <a:spcPts val="2746"/>
                </a:lnSpc>
              </a:pPr>
              <a:r>
                <a:rPr lang="en-US" sz="1961" spc="235">
                  <a:solidFill>
                    <a:srgbClr val="000000"/>
                  </a:solidFill>
                  <a:latin typeface="Montserrat Classic"/>
                </a:rPr>
                <a:t>EL HORARIO DE CORRIDO PERMITE LA </a:t>
              </a:r>
            </a:p>
          </p:txBody>
        </p:sp>
      </p:gr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122537" y="3476259"/>
            <a:ext cx="2286378" cy="2641824"/>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171813" y="0"/>
            <a:ext cx="3414267" cy="3054217"/>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148221" y="7070252"/>
            <a:ext cx="4235010" cy="2186805"/>
          </a:xfrm>
          <a:prstGeom prst="rect">
            <a:avLst/>
          </a:prstGeom>
        </p:spPr>
      </p:pic>
      <p:pic>
        <p:nvPicPr>
          <p:cNvPr id="10" name="Picture 1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828603" y="71601"/>
            <a:ext cx="2697000" cy="2162504"/>
          </a:xfrm>
          <a:prstGeom prst="rect">
            <a:avLst/>
          </a:prstGeom>
        </p:spPr>
      </p:pic>
      <p:pic>
        <p:nvPicPr>
          <p:cNvPr id="11" name="Picture 1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201097" y="7636112"/>
            <a:ext cx="3176445" cy="2650888"/>
          </a:xfrm>
          <a:prstGeom prst="rect">
            <a:avLst/>
          </a:prstGeom>
        </p:spPr>
      </p:pic>
      <p:pic>
        <p:nvPicPr>
          <p:cNvPr id="12" name="Picture 12"/>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962219" y="1028700"/>
            <a:ext cx="2723632" cy="3299555"/>
          </a:xfrm>
          <a:prstGeom prst="rect">
            <a:avLst/>
          </a:prstGeom>
        </p:spPr>
      </p:pic>
      <p:pic>
        <p:nvPicPr>
          <p:cNvPr id="13" name="Picture 1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9497816" y="7636112"/>
            <a:ext cx="2168908" cy="2650888"/>
          </a:xfrm>
          <a:prstGeom prst="rect">
            <a:avLst/>
          </a:prstGeom>
        </p:spPr>
      </p:pic>
      <p:pic>
        <p:nvPicPr>
          <p:cNvPr id="14" name="Picture 14"/>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flipH="1">
            <a:off x="446973" y="4935108"/>
            <a:ext cx="3754124" cy="3228547"/>
          </a:xfrm>
          <a:prstGeom prst="rect">
            <a:avLst/>
          </a:prstGeom>
        </p:spPr>
      </p:pic>
      <p:sp>
        <p:nvSpPr>
          <p:cNvPr id="15" name="TextBox 15"/>
          <p:cNvSpPr txBox="1"/>
          <p:nvPr/>
        </p:nvSpPr>
        <p:spPr>
          <a:xfrm>
            <a:off x="11201400" y="3182951"/>
            <a:ext cx="310076" cy="586615"/>
          </a:xfrm>
          <a:prstGeom prst="rect">
            <a:avLst/>
          </a:prstGeom>
        </p:spPr>
        <p:txBody>
          <a:bodyPr lIns="0" tIns="0" rIns="0" bIns="0" rtlCol="0" anchor="t">
            <a:spAutoFit/>
          </a:bodyPr>
          <a:lstStyle/>
          <a:p>
            <a:pPr algn="ctr">
              <a:lnSpc>
                <a:spcPts val="4873"/>
              </a:lnSpc>
            </a:pPr>
            <a:r>
              <a:rPr lang="en-US" sz="3480" dirty="0">
                <a:solidFill>
                  <a:srgbClr val="444347"/>
                </a:solidFill>
                <a:latin typeface="Open Sans"/>
              </a:rPr>
              <a:t>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9146530" y="5727129"/>
            <a:ext cx="6911546" cy="150797"/>
          </a:xfrm>
          <a:prstGeom prst="rect">
            <a:avLst/>
          </a:prstGeom>
        </p:spPr>
      </p:pic>
      <p:sp>
        <p:nvSpPr>
          <p:cNvPr id="3" name="AutoShape 3"/>
          <p:cNvSpPr/>
          <p:nvPr/>
        </p:nvSpPr>
        <p:spPr>
          <a:xfrm>
            <a:off x="-613789" y="8627347"/>
            <a:ext cx="19515578" cy="2235955"/>
          </a:xfrm>
          <a:prstGeom prst="rect">
            <a:avLst/>
          </a:prstGeom>
          <a:solidFill>
            <a:srgbClr val="444442"/>
          </a:solidFill>
        </p:spPr>
      </p:sp>
      <p:grpSp>
        <p:nvGrpSpPr>
          <p:cNvPr id="4" name="Group 4"/>
          <p:cNvGrpSpPr/>
          <p:nvPr/>
        </p:nvGrpSpPr>
        <p:grpSpPr>
          <a:xfrm>
            <a:off x="546634" y="448952"/>
            <a:ext cx="8333047" cy="3854281"/>
            <a:chOff x="0" y="0"/>
            <a:chExt cx="11110729" cy="5139041"/>
          </a:xfrm>
        </p:grpSpPr>
        <p:sp>
          <p:nvSpPr>
            <p:cNvPr id="5" name="TextBox 5"/>
            <p:cNvSpPr txBox="1"/>
            <p:nvPr/>
          </p:nvSpPr>
          <p:spPr>
            <a:xfrm>
              <a:off x="0" y="-47625"/>
              <a:ext cx="11110729" cy="2003425"/>
            </a:xfrm>
            <a:prstGeom prst="rect">
              <a:avLst/>
            </a:prstGeom>
          </p:spPr>
          <p:txBody>
            <a:bodyPr lIns="0" tIns="0" rIns="0" bIns="0" rtlCol="0" anchor="t">
              <a:spAutoFit/>
            </a:bodyPr>
            <a:lstStyle/>
            <a:p>
              <a:pPr>
                <a:lnSpc>
                  <a:spcPts val="5825"/>
                </a:lnSpc>
              </a:pPr>
              <a:r>
                <a:rPr lang="en-US" sz="4854">
                  <a:solidFill>
                    <a:srgbClr val="4A98FF"/>
                  </a:solidFill>
                  <a:latin typeface="Bodoni FLF Bold"/>
                </a:rPr>
                <a:t>ACTIVIDADES FUERA DE LA JORNADA DE TRABAJO</a:t>
              </a:r>
            </a:p>
          </p:txBody>
        </p:sp>
        <p:sp>
          <p:nvSpPr>
            <p:cNvPr id="6" name="TextBox 6"/>
            <p:cNvSpPr txBox="1"/>
            <p:nvPr/>
          </p:nvSpPr>
          <p:spPr>
            <a:xfrm>
              <a:off x="0" y="2476277"/>
              <a:ext cx="9517001" cy="635757"/>
            </a:xfrm>
            <a:prstGeom prst="rect">
              <a:avLst/>
            </a:prstGeom>
          </p:spPr>
          <p:txBody>
            <a:bodyPr lIns="0" tIns="0" rIns="0" bIns="0" rtlCol="0" anchor="t">
              <a:spAutoFit/>
            </a:bodyPr>
            <a:lstStyle/>
            <a:p>
              <a:pPr algn="l">
                <a:lnSpc>
                  <a:spcPts val="3986"/>
                </a:lnSpc>
              </a:pPr>
              <a:endParaRPr/>
            </a:p>
          </p:txBody>
        </p:sp>
        <p:sp>
          <p:nvSpPr>
            <p:cNvPr id="7" name="TextBox 7"/>
            <p:cNvSpPr txBox="1"/>
            <p:nvPr/>
          </p:nvSpPr>
          <p:spPr>
            <a:xfrm>
              <a:off x="0" y="4148888"/>
              <a:ext cx="9517001" cy="987742"/>
            </a:xfrm>
            <a:prstGeom prst="rect">
              <a:avLst/>
            </a:prstGeom>
          </p:spPr>
          <p:txBody>
            <a:bodyPr lIns="0" tIns="0" rIns="0" bIns="0" rtlCol="0" anchor="t">
              <a:spAutoFit/>
            </a:bodyPr>
            <a:lstStyle/>
            <a:p>
              <a:pPr algn="l">
                <a:lnSpc>
                  <a:spcPts val="3132"/>
                </a:lnSpc>
              </a:pPr>
              <a:endParaRPr/>
            </a:p>
            <a:p>
              <a:pPr algn="l">
                <a:lnSpc>
                  <a:spcPts val="3132"/>
                </a:lnSpc>
              </a:pPr>
              <a:endParaRPr/>
            </a:p>
          </p:txBody>
        </p:sp>
      </p:grpSp>
      <p:sp>
        <p:nvSpPr>
          <p:cNvPr id="8" name="TextBox 8"/>
          <p:cNvSpPr txBox="1"/>
          <p:nvPr/>
        </p:nvSpPr>
        <p:spPr>
          <a:xfrm>
            <a:off x="8263609" y="9478625"/>
            <a:ext cx="7399155" cy="266700"/>
          </a:xfrm>
          <a:prstGeom prst="rect">
            <a:avLst/>
          </a:prstGeom>
        </p:spPr>
        <p:txBody>
          <a:bodyPr lIns="0" tIns="0" rIns="0" bIns="0" rtlCol="0" anchor="t">
            <a:spAutoFit/>
          </a:bodyPr>
          <a:lstStyle/>
          <a:p>
            <a:pPr algn="l">
              <a:lnSpc>
                <a:spcPts val="2100"/>
              </a:lnSpc>
            </a:pPr>
            <a:r>
              <a:rPr lang="en-US" sz="1500" spc="300">
                <a:solidFill>
                  <a:srgbClr val="F4FAFA"/>
                </a:solidFill>
                <a:latin typeface="Montserrat Classic Bold"/>
              </a:rPr>
              <a:t>AÑO 2020-2021</a:t>
            </a:r>
          </a:p>
        </p:txBody>
      </p:sp>
      <p:grpSp>
        <p:nvGrpSpPr>
          <p:cNvPr id="9" name="Group 9"/>
          <p:cNvGrpSpPr/>
          <p:nvPr/>
        </p:nvGrpSpPr>
        <p:grpSpPr>
          <a:xfrm>
            <a:off x="2353808" y="3024000"/>
            <a:ext cx="4613206" cy="4434608"/>
            <a:chOff x="0" y="0"/>
            <a:chExt cx="6150942" cy="5912811"/>
          </a:xfrm>
        </p:grpSpPr>
        <p:sp>
          <p:nvSpPr>
            <p:cNvPr id="10" name="TextBox 10"/>
            <p:cNvSpPr txBox="1"/>
            <p:nvPr/>
          </p:nvSpPr>
          <p:spPr>
            <a:xfrm>
              <a:off x="723271" y="5632285"/>
              <a:ext cx="2510298" cy="280526"/>
            </a:xfrm>
            <a:prstGeom prst="rect">
              <a:avLst/>
            </a:prstGeom>
          </p:spPr>
          <p:txBody>
            <a:bodyPr lIns="0" tIns="0" rIns="0" bIns="0" rtlCol="0" anchor="t">
              <a:spAutoFit/>
            </a:bodyPr>
            <a:lstStyle/>
            <a:p>
              <a:pPr algn="ctr">
                <a:lnSpc>
                  <a:spcPts val="1772"/>
                </a:lnSpc>
              </a:pPr>
              <a:r>
                <a:rPr lang="en-US" sz="1266">
                  <a:solidFill>
                    <a:srgbClr val="000000"/>
                  </a:solidFill>
                  <a:latin typeface="Open Sans Light Bold"/>
                </a:rPr>
                <a:t>MASCULINO</a:t>
              </a:r>
            </a:p>
          </p:txBody>
        </p:sp>
        <p:sp>
          <p:nvSpPr>
            <p:cNvPr id="11" name="TextBox 11"/>
            <p:cNvSpPr txBox="1"/>
            <p:nvPr/>
          </p:nvSpPr>
          <p:spPr>
            <a:xfrm>
              <a:off x="3640644" y="5632285"/>
              <a:ext cx="2510298" cy="280526"/>
            </a:xfrm>
            <a:prstGeom prst="rect">
              <a:avLst/>
            </a:prstGeom>
          </p:spPr>
          <p:txBody>
            <a:bodyPr lIns="0" tIns="0" rIns="0" bIns="0" rtlCol="0" anchor="t">
              <a:spAutoFit/>
            </a:bodyPr>
            <a:lstStyle/>
            <a:p>
              <a:pPr algn="ctr">
                <a:lnSpc>
                  <a:spcPts val="1772"/>
                </a:lnSpc>
              </a:pPr>
              <a:r>
                <a:rPr lang="en-US" sz="1266">
                  <a:solidFill>
                    <a:srgbClr val="000000"/>
                  </a:solidFill>
                  <a:latin typeface="Open Sans Light Bold"/>
                </a:rPr>
                <a:t>FEMENINO</a:t>
              </a:r>
            </a:p>
          </p:txBody>
        </p:sp>
        <p:grpSp>
          <p:nvGrpSpPr>
            <p:cNvPr id="12" name="Group 12"/>
            <p:cNvGrpSpPr>
              <a:grpSpLocks noChangeAspect="1"/>
            </p:cNvGrpSpPr>
            <p:nvPr/>
          </p:nvGrpSpPr>
          <p:grpSpPr>
            <a:xfrm>
              <a:off x="723271" y="125976"/>
              <a:ext cx="5427671" cy="5427671"/>
              <a:chOff x="0" y="0"/>
              <a:chExt cx="10287000" cy="10287000"/>
            </a:xfrm>
          </p:grpSpPr>
          <p:sp>
            <p:nvSpPr>
              <p:cNvPr id="13" name="Freeform 13"/>
              <p:cNvSpPr/>
              <p:nvPr/>
            </p:nvSpPr>
            <p:spPr>
              <a:xfrm>
                <a:off x="0" y="-63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4" name="Freeform 14"/>
              <p:cNvSpPr/>
              <p:nvPr/>
            </p:nvSpPr>
            <p:spPr>
              <a:xfrm>
                <a:off x="0" y="256540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5" name="Freeform 15"/>
              <p:cNvSpPr/>
              <p:nvPr/>
            </p:nvSpPr>
            <p:spPr>
              <a:xfrm>
                <a:off x="0" y="51371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6" name="Freeform 16"/>
              <p:cNvSpPr/>
              <p:nvPr/>
            </p:nvSpPr>
            <p:spPr>
              <a:xfrm>
                <a:off x="0" y="770890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sp>
            <p:nvSpPr>
              <p:cNvPr id="17" name="Freeform 17"/>
              <p:cNvSpPr/>
              <p:nvPr/>
            </p:nvSpPr>
            <p:spPr>
              <a:xfrm>
                <a:off x="0" y="10280650"/>
                <a:ext cx="10287000" cy="12700"/>
              </a:xfrm>
              <a:custGeom>
                <a:avLst/>
                <a:gdLst/>
                <a:ahLst/>
                <a:cxnLst/>
                <a:rect l="l" t="t" r="r" b="b"/>
                <a:pathLst>
                  <a:path w="10287000" h="12700">
                    <a:moveTo>
                      <a:pt x="0" y="0"/>
                    </a:moveTo>
                    <a:lnTo>
                      <a:pt x="10287000" y="0"/>
                    </a:lnTo>
                    <a:lnTo>
                      <a:pt x="10287000" y="12700"/>
                    </a:lnTo>
                    <a:lnTo>
                      <a:pt x="0" y="12700"/>
                    </a:lnTo>
                    <a:close/>
                  </a:path>
                </a:pathLst>
              </a:custGeom>
              <a:solidFill>
                <a:srgbClr val="000000"/>
              </a:solidFill>
            </p:spPr>
          </p:sp>
        </p:grpSp>
        <p:sp>
          <p:nvSpPr>
            <p:cNvPr id="18" name="TextBox 18"/>
            <p:cNvSpPr txBox="1"/>
            <p:nvPr/>
          </p:nvSpPr>
          <p:spPr>
            <a:xfrm>
              <a:off x="0" y="-28575"/>
              <a:ext cx="616057" cy="280526"/>
            </a:xfrm>
            <a:prstGeom prst="rect">
              <a:avLst/>
            </a:prstGeom>
          </p:spPr>
          <p:txBody>
            <a:bodyPr lIns="0" tIns="0" rIns="0" bIns="0" rtlCol="0" anchor="t">
              <a:spAutoFit/>
            </a:bodyPr>
            <a:lstStyle/>
            <a:p>
              <a:pPr algn="r">
                <a:lnSpc>
                  <a:spcPts val="1772"/>
                </a:lnSpc>
              </a:pPr>
              <a:r>
                <a:rPr lang="en-US" sz="1266">
                  <a:solidFill>
                    <a:srgbClr val="000000"/>
                  </a:solidFill>
                  <a:latin typeface="Open Sans Light Bold"/>
                </a:rPr>
                <a:t>100% </a:t>
              </a:r>
            </a:p>
          </p:txBody>
        </p:sp>
        <p:sp>
          <p:nvSpPr>
            <p:cNvPr id="19" name="TextBox 19"/>
            <p:cNvSpPr txBox="1"/>
            <p:nvPr/>
          </p:nvSpPr>
          <p:spPr>
            <a:xfrm>
              <a:off x="122395" y="1328343"/>
              <a:ext cx="493663" cy="280526"/>
            </a:xfrm>
            <a:prstGeom prst="rect">
              <a:avLst/>
            </a:prstGeom>
          </p:spPr>
          <p:txBody>
            <a:bodyPr lIns="0" tIns="0" rIns="0" bIns="0" rtlCol="0" anchor="t">
              <a:spAutoFit/>
            </a:bodyPr>
            <a:lstStyle/>
            <a:p>
              <a:pPr algn="r">
                <a:lnSpc>
                  <a:spcPts val="1772"/>
                </a:lnSpc>
              </a:pPr>
              <a:r>
                <a:rPr lang="en-US" sz="1266">
                  <a:solidFill>
                    <a:srgbClr val="000000"/>
                  </a:solidFill>
                  <a:latin typeface="Open Sans Light Bold"/>
                </a:rPr>
                <a:t>75% </a:t>
              </a:r>
            </a:p>
          </p:txBody>
        </p:sp>
        <p:sp>
          <p:nvSpPr>
            <p:cNvPr id="20" name="TextBox 20"/>
            <p:cNvSpPr txBox="1"/>
            <p:nvPr/>
          </p:nvSpPr>
          <p:spPr>
            <a:xfrm>
              <a:off x="122395" y="2685260"/>
              <a:ext cx="493663" cy="280526"/>
            </a:xfrm>
            <a:prstGeom prst="rect">
              <a:avLst/>
            </a:prstGeom>
          </p:spPr>
          <p:txBody>
            <a:bodyPr lIns="0" tIns="0" rIns="0" bIns="0" rtlCol="0" anchor="t">
              <a:spAutoFit/>
            </a:bodyPr>
            <a:lstStyle/>
            <a:p>
              <a:pPr algn="r">
                <a:lnSpc>
                  <a:spcPts val="1772"/>
                </a:lnSpc>
              </a:pPr>
              <a:r>
                <a:rPr lang="en-US" sz="1266">
                  <a:solidFill>
                    <a:srgbClr val="000000"/>
                  </a:solidFill>
                  <a:latin typeface="Open Sans Light Bold"/>
                </a:rPr>
                <a:t>50% </a:t>
              </a:r>
            </a:p>
          </p:txBody>
        </p:sp>
        <p:sp>
          <p:nvSpPr>
            <p:cNvPr id="21" name="TextBox 21"/>
            <p:cNvSpPr txBox="1"/>
            <p:nvPr/>
          </p:nvSpPr>
          <p:spPr>
            <a:xfrm>
              <a:off x="122395" y="4042178"/>
              <a:ext cx="493663" cy="280526"/>
            </a:xfrm>
            <a:prstGeom prst="rect">
              <a:avLst/>
            </a:prstGeom>
          </p:spPr>
          <p:txBody>
            <a:bodyPr lIns="0" tIns="0" rIns="0" bIns="0" rtlCol="0" anchor="t">
              <a:spAutoFit/>
            </a:bodyPr>
            <a:lstStyle/>
            <a:p>
              <a:pPr algn="r">
                <a:lnSpc>
                  <a:spcPts val="1772"/>
                </a:lnSpc>
              </a:pPr>
              <a:r>
                <a:rPr lang="en-US" sz="1266">
                  <a:solidFill>
                    <a:srgbClr val="000000"/>
                  </a:solidFill>
                  <a:latin typeface="Open Sans Light Bold"/>
                </a:rPr>
                <a:t>25% </a:t>
              </a:r>
            </a:p>
          </p:txBody>
        </p:sp>
        <p:sp>
          <p:nvSpPr>
            <p:cNvPr id="22" name="TextBox 22"/>
            <p:cNvSpPr txBox="1"/>
            <p:nvPr/>
          </p:nvSpPr>
          <p:spPr>
            <a:xfrm>
              <a:off x="244790" y="5399096"/>
              <a:ext cx="371268" cy="280526"/>
            </a:xfrm>
            <a:prstGeom prst="rect">
              <a:avLst/>
            </a:prstGeom>
          </p:spPr>
          <p:txBody>
            <a:bodyPr lIns="0" tIns="0" rIns="0" bIns="0" rtlCol="0" anchor="t">
              <a:spAutoFit/>
            </a:bodyPr>
            <a:lstStyle/>
            <a:p>
              <a:pPr algn="r">
                <a:lnSpc>
                  <a:spcPts val="1772"/>
                </a:lnSpc>
              </a:pPr>
              <a:r>
                <a:rPr lang="en-US" sz="1266">
                  <a:solidFill>
                    <a:srgbClr val="000000"/>
                  </a:solidFill>
                  <a:latin typeface="Open Sans Light Bold"/>
                </a:rPr>
                <a:t>0% </a:t>
              </a:r>
            </a:p>
          </p:txBody>
        </p:sp>
        <p:grpSp>
          <p:nvGrpSpPr>
            <p:cNvPr id="23" name="Group 23"/>
            <p:cNvGrpSpPr>
              <a:grpSpLocks noChangeAspect="1"/>
            </p:cNvGrpSpPr>
            <p:nvPr/>
          </p:nvGrpSpPr>
          <p:grpSpPr>
            <a:xfrm>
              <a:off x="723271" y="125976"/>
              <a:ext cx="5427671" cy="5427671"/>
              <a:chOff x="0" y="0"/>
              <a:chExt cx="10287000" cy="10287000"/>
            </a:xfrm>
          </p:grpSpPr>
          <p:sp>
            <p:nvSpPr>
              <p:cNvPr id="24" name="Freeform 24"/>
              <p:cNvSpPr/>
              <p:nvPr/>
            </p:nvSpPr>
            <p:spPr>
              <a:xfrm>
                <a:off x="0" y="-5321"/>
                <a:ext cx="4757738" cy="10292321"/>
              </a:xfrm>
              <a:custGeom>
                <a:avLst/>
                <a:gdLst/>
                <a:ahLst/>
                <a:cxnLst/>
                <a:rect l="l" t="t" r="r" b="b"/>
                <a:pathLst>
                  <a:path w="4757738" h="10292321">
                    <a:moveTo>
                      <a:pt x="0" y="10292321"/>
                    </a:moveTo>
                    <a:lnTo>
                      <a:pt x="0" y="380619"/>
                    </a:lnTo>
                    <a:lnTo>
                      <a:pt x="0" y="380619"/>
                    </a:lnTo>
                    <a:cubicBezTo>
                      <a:pt x="0" y="170409"/>
                      <a:pt x="170409" y="0"/>
                      <a:pt x="380619" y="0"/>
                    </a:cubicBezTo>
                    <a:lnTo>
                      <a:pt x="4377118" y="0"/>
                    </a:lnTo>
                    <a:cubicBezTo>
                      <a:pt x="4478065" y="0"/>
                      <a:pt x="4574877" y="40101"/>
                      <a:pt x="4646257" y="111480"/>
                    </a:cubicBezTo>
                    <a:cubicBezTo>
                      <a:pt x="4717637" y="182860"/>
                      <a:pt x="4757738" y="279672"/>
                      <a:pt x="4757738" y="380619"/>
                    </a:cubicBezTo>
                    <a:lnTo>
                      <a:pt x="4757738" y="10292321"/>
                    </a:lnTo>
                    <a:close/>
                  </a:path>
                </a:pathLst>
              </a:custGeom>
              <a:solidFill>
                <a:srgbClr val="2D8BBA"/>
              </a:solidFill>
            </p:spPr>
          </p:sp>
          <p:sp>
            <p:nvSpPr>
              <p:cNvPr id="25" name="Freeform 25"/>
              <p:cNvSpPr/>
              <p:nvPr/>
            </p:nvSpPr>
            <p:spPr>
              <a:xfrm>
                <a:off x="5529262" y="-6350"/>
                <a:ext cx="4757738" cy="10293350"/>
              </a:xfrm>
              <a:custGeom>
                <a:avLst/>
                <a:gdLst/>
                <a:ahLst/>
                <a:cxnLst/>
                <a:rect l="l" t="t" r="r" b="b"/>
                <a:pathLst>
                  <a:path w="4757738" h="10293350">
                    <a:moveTo>
                      <a:pt x="0" y="10293350"/>
                    </a:moveTo>
                    <a:lnTo>
                      <a:pt x="0" y="380619"/>
                    </a:lnTo>
                    <a:cubicBezTo>
                      <a:pt x="0" y="279673"/>
                      <a:pt x="40101" y="182861"/>
                      <a:pt x="111481" y="111481"/>
                    </a:cubicBezTo>
                    <a:cubicBezTo>
                      <a:pt x="182861" y="40101"/>
                      <a:pt x="279673" y="0"/>
                      <a:pt x="380620" y="0"/>
                    </a:cubicBezTo>
                    <a:lnTo>
                      <a:pt x="4377119" y="0"/>
                    </a:lnTo>
                    <a:cubicBezTo>
                      <a:pt x="4587329" y="0"/>
                      <a:pt x="4757738" y="170409"/>
                      <a:pt x="4757738" y="380619"/>
                    </a:cubicBezTo>
                    <a:lnTo>
                      <a:pt x="4757738" y="10293350"/>
                    </a:lnTo>
                    <a:close/>
                  </a:path>
                </a:pathLst>
              </a:custGeom>
              <a:solidFill>
                <a:srgbClr val="2D8BBA"/>
              </a:solidFill>
            </p:spPr>
          </p:sp>
          <p:sp>
            <p:nvSpPr>
              <p:cNvPr id="26" name="Freeform 26"/>
              <p:cNvSpPr/>
              <p:nvPr/>
            </p:nvSpPr>
            <p:spPr>
              <a:xfrm>
                <a:off x="0" y="5953499"/>
                <a:ext cx="4757738" cy="4333501"/>
              </a:xfrm>
              <a:custGeom>
                <a:avLst/>
                <a:gdLst/>
                <a:ahLst/>
                <a:cxnLst/>
                <a:rect l="l" t="t" r="r" b="b"/>
                <a:pathLst>
                  <a:path w="4757738" h="4333501">
                    <a:moveTo>
                      <a:pt x="0" y="0"/>
                    </a:moveTo>
                    <a:lnTo>
                      <a:pt x="4757738" y="0"/>
                    </a:lnTo>
                    <a:lnTo>
                      <a:pt x="4757738" y="4333501"/>
                    </a:lnTo>
                    <a:lnTo>
                      <a:pt x="0" y="4333501"/>
                    </a:lnTo>
                    <a:close/>
                  </a:path>
                </a:pathLst>
              </a:custGeom>
              <a:solidFill>
                <a:srgbClr val="41B8D5"/>
              </a:solidFill>
            </p:spPr>
          </p:sp>
          <p:sp>
            <p:nvSpPr>
              <p:cNvPr id="27" name="Freeform 27"/>
              <p:cNvSpPr/>
              <p:nvPr/>
            </p:nvSpPr>
            <p:spPr>
              <a:xfrm>
                <a:off x="5529262" y="3081655"/>
                <a:ext cx="4757738" cy="7205345"/>
              </a:xfrm>
              <a:custGeom>
                <a:avLst/>
                <a:gdLst/>
                <a:ahLst/>
                <a:cxnLst/>
                <a:rect l="l" t="t" r="r" b="b"/>
                <a:pathLst>
                  <a:path w="4757738" h="7205345">
                    <a:moveTo>
                      <a:pt x="0" y="0"/>
                    </a:moveTo>
                    <a:lnTo>
                      <a:pt x="4757738" y="0"/>
                    </a:lnTo>
                    <a:lnTo>
                      <a:pt x="4757738" y="7205345"/>
                    </a:lnTo>
                    <a:lnTo>
                      <a:pt x="0" y="7205345"/>
                    </a:lnTo>
                    <a:close/>
                  </a:path>
                </a:pathLst>
              </a:custGeom>
              <a:solidFill>
                <a:srgbClr val="41B8D5"/>
              </a:solidFill>
            </p:spPr>
          </p:sp>
          <p:sp>
            <p:nvSpPr>
              <p:cNvPr id="28" name="Freeform 28"/>
              <p:cNvSpPr/>
              <p:nvPr/>
            </p:nvSpPr>
            <p:spPr>
              <a:xfrm>
                <a:off x="0" y="9745569"/>
                <a:ext cx="4757738" cy="541431"/>
              </a:xfrm>
              <a:custGeom>
                <a:avLst/>
                <a:gdLst/>
                <a:ahLst/>
                <a:cxnLst/>
                <a:rect l="l" t="t" r="r" b="b"/>
                <a:pathLst>
                  <a:path w="4757738" h="541431">
                    <a:moveTo>
                      <a:pt x="0" y="0"/>
                    </a:moveTo>
                    <a:lnTo>
                      <a:pt x="4757738" y="0"/>
                    </a:lnTo>
                    <a:lnTo>
                      <a:pt x="4757738" y="541431"/>
                    </a:lnTo>
                    <a:lnTo>
                      <a:pt x="0" y="541431"/>
                    </a:lnTo>
                    <a:close/>
                  </a:path>
                </a:pathLst>
              </a:custGeom>
              <a:solidFill>
                <a:srgbClr val="6CE5E8"/>
              </a:solidFill>
            </p:spPr>
          </p:sp>
          <p:sp>
            <p:nvSpPr>
              <p:cNvPr id="29" name="Freeform 29"/>
              <p:cNvSpPr/>
              <p:nvPr/>
            </p:nvSpPr>
            <p:spPr>
              <a:xfrm>
                <a:off x="5529262" y="8742997"/>
                <a:ext cx="4757738" cy="1544003"/>
              </a:xfrm>
              <a:custGeom>
                <a:avLst/>
                <a:gdLst/>
                <a:ahLst/>
                <a:cxnLst/>
                <a:rect l="l" t="t" r="r" b="b"/>
                <a:pathLst>
                  <a:path w="4757738" h="1544003">
                    <a:moveTo>
                      <a:pt x="0" y="0"/>
                    </a:moveTo>
                    <a:lnTo>
                      <a:pt x="4757738" y="0"/>
                    </a:lnTo>
                    <a:lnTo>
                      <a:pt x="4757738" y="1544003"/>
                    </a:lnTo>
                    <a:lnTo>
                      <a:pt x="0" y="1544003"/>
                    </a:lnTo>
                    <a:close/>
                  </a:path>
                </a:pathLst>
              </a:custGeom>
              <a:solidFill>
                <a:srgbClr val="6CE5E8"/>
              </a:solidFill>
            </p:spPr>
          </p:sp>
        </p:grpSp>
      </p:grpSp>
      <p:pic>
        <p:nvPicPr>
          <p:cNvPr id="30" name="Picture 3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760494" y="7739499"/>
            <a:ext cx="130868" cy="130868"/>
          </a:xfrm>
          <a:prstGeom prst="rect">
            <a:avLst/>
          </a:prstGeom>
        </p:spPr>
      </p:pic>
      <p:sp>
        <p:nvSpPr>
          <p:cNvPr id="31" name="TextBox 31"/>
          <p:cNvSpPr txBox="1"/>
          <p:nvPr/>
        </p:nvSpPr>
        <p:spPr>
          <a:xfrm>
            <a:off x="1566450" y="2423615"/>
            <a:ext cx="5530577" cy="530683"/>
          </a:xfrm>
          <a:prstGeom prst="rect">
            <a:avLst/>
          </a:prstGeom>
        </p:spPr>
        <p:txBody>
          <a:bodyPr lIns="0" tIns="0" rIns="0" bIns="0" rtlCol="0" anchor="t">
            <a:spAutoFit/>
          </a:bodyPr>
          <a:lstStyle/>
          <a:p>
            <a:pPr algn="ctr">
              <a:lnSpc>
                <a:spcPts val="2132"/>
              </a:lnSpc>
            </a:pPr>
            <a:r>
              <a:rPr lang="en-US" sz="1523">
                <a:solidFill>
                  <a:srgbClr val="000000"/>
                </a:solidFill>
                <a:latin typeface="Open Sans Bold"/>
              </a:rPr>
              <a:t>Frecuencia de actividades de entretenimiento/ocio fuera de la jornada laboral</a:t>
            </a:r>
          </a:p>
        </p:txBody>
      </p:sp>
      <p:sp>
        <p:nvSpPr>
          <p:cNvPr id="32" name="TextBox 32"/>
          <p:cNvSpPr txBox="1"/>
          <p:nvPr/>
        </p:nvSpPr>
        <p:spPr>
          <a:xfrm>
            <a:off x="5948068" y="7718888"/>
            <a:ext cx="531173" cy="144207"/>
          </a:xfrm>
          <a:prstGeom prst="rect">
            <a:avLst/>
          </a:prstGeom>
        </p:spPr>
        <p:txBody>
          <a:bodyPr wrap="square" lIns="0" tIns="0" rIns="0" bIns="0" rtlCol="0" anchor="t">
            <a:spAutoFit/>
          </a:bodyPr>
          <a:lstStyle/>
          <a:p>
            <a:pPr algn="ctr">
              <a:lnSpc>
                <a:spcPts val="1218"/>
              </a:lnSpc>
            </a:pPr>
            <a:r>
              <a:rPr lang="en-US" sz="870" dirty="0">
                <a:solidFill>
                  <a:srgbClr val="000000"/>
                </a:solidFill>
                <a:latin typeface="Open Sans Bold"/>
              </a:rPr>
              <a:t>NUNCA</a:t>
            </a:r>
          </a:p>
        </p:txBody>
      </p:sp>
      <p:pic>
        <p:nvPicPr>
          <p:cNvPr id="33" name="Picture 3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760494" y="7979060"/>
            <a:ext cx="130868" cy="130868"/>
          </a:xfrm>
          <a:prstGeom prst="rect">
            <a:avLst/>
          </a:prstGeom>
        </p:spPr>
      </p:pic>
      <p:pic>
        <p:nvPicPr>
          <p:cNvPr id="34" name="Picture 3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758934" y="8233544"/>
            <a:ext cx="132428" cy="132428"/>
          </a:xfrm>
          <a:prstGeom prst="rect">
            <a:avLst/>
          </a:prstGeom>
        </p:spPr>
      </p:pic>
      <p:sp>
        <p:nvSpPr>
          <p:cNvPr id="35" name="TextBox 35"/>
          <p:cNvSpPr txBox="1"/>
          <p:nvPr/>
        </p:nvSpPr>
        <p:spPr>
          <a:xfrm>
            <a:off x="5948068" y="7960010"/>
            <a:ext cx="971891" cy="151478"/>
          </a:xfrm>
          <a:prstGeom prst="rect">
            <a:avLst/>
          </a:prstGeom>
        </p:spPr>
        <p:txBody>
          <a:bodyPr lIns="0" tIns="0" rIns="0" bIns="0" rtlCol="0" anchor="t">
            <a:spAutoFit/>
          </a:bodyPr>
          <a:lstStyle/>
          <a:p>
            <a:pPr algn="ctr">
              <a:lnSpc>
                <a:spcPts val="1218"/>
              </a:lnSpc>
            </a:pPr>
            <a:r>
              <a:rPr lang="en-US" sz="870" dirty="0">
                <a:solidFill>
                  <a:srgbClr val="000000"/>
                </a:solidFill>
                <a:latin typeface="Open Sans Bold"/>
              </a:rPr>
              <a:t>POCO FRECUENTE</a:t>
            </a:r>
          </a:p>
        </p:txBody>
      </p:sp>
      <p:sp>
        <p:nvSpPr>
          <p:cNvPr id="36" name="TextBox 36"/>
          <p:cNvSpPr txBox="1"/>
          <p:nvPr/>
        </p:nvSpPr>
        <p:spPr>
          <a:xfrm>
            <a:off x="5948068" y="8214494"/>
            <a:ext cx="1148959" cy="144207"/>
          </a:xfrm>
          <a:prstGeom prst="rect">
            <a:avLst/>
          </a:prstGeom>
        </p:spPr>
        <p:txBody>
          <a:bodyPr wrap="square" lIns="0" tIns="0" rIns="0" bIns="0" rtlCol="0" anchor="t">
            <a:spAutoFit/>
          </a:bodyPr>
          <a:lstStyle/>
          <a:p>
            <a:pPr algn="ctr">
              <a:lnSpc>
                <a:spcPts val="1218"/>
              </a:lnSpc>
            </a:pPr>
            <a:r>
              <a:rPr lang="en-US" sz="870" dirty="0">
                <a:solidFill>
                  <a:srgbClr val="000000"/>
                </a:solidFill>
                <a:latin typeface="Open Sans Bold"/>
              </a:rPr>
              <a:t>FRECUENTEMENTE</a:t>
            </a:r>
          </a:p>
        </p:txBody>
      </p:sp>
      <p:sp>
        <p:nvSpPr>
          <p:cNvPr id="37" name="TextBox 37"/>
          <p:cNvSpPr txBox="1"/>
          <p:nvPr/>
        </p:nvSpPr>
        <p:spPr>
          <a:xfrm>
            <a:off x="4486595" y="7916746"/>
            <a:ext cx="1024137" cy="228480"/>
          </a:xfrm>
          <a:prstGeom prst="rect">
            <a:avLst/>
          </a:prstGeom>
        </p:spPr>
        <p:txBody>
          <a:bodyPr lIns="0" tIns="0" rIns="0" bIns="0" rtlCol="0" anchor="t">
            <a:spAutoFit/>
          </a:bodyPr>
          <a:lstStyle/>
          <a:p>
            <a:pPr algn="ctr">
              <a:lnSpc>
                <a:spcPts val="1839"/>
              </a:lnSpc>
            </a:pPr>
            <a:r>
              <a:rPr lang="en-US" sz="1314">
                <a:solidFill>
                  <a:srgbClr val="000000"/>
                </a:solidFill>
                <a:latin typeface="Open Sans Bold"/>
              </a:rPr>
              <a:t>Referencias:</a:t>
            </a:r>
          </a:p>
        </p:txBody>
      </p:sp>
      <p:grpSp>
        <p:nvGrpSpPr>
          <p:cNvPr id="38" name="Group 38"/>
          <p:cNvGrpSpPr/>
          <p:nvPr/>
        </p:nvGrpSpPr>
        <p:grpSpPr>
          <a:xfrm>
            <a:off x="8879681" y="2674451"/>
            <a:ext cx="3059344" cy="520463"/>
            <a:chOff x="0" y="0"/>
            <a:chExt cx="4079125" cy="693950"/>
          </a:xfrm>
        </p:grpSpPr>
        <p:grpSp>
          <p:nvGrpSpPr>
            <p:cNvPr id="39" name="Group 39"/>
            <p:cNvGrpSpPr>
              <a:grpSpLocks noChangeAspect="1"/>
            </p:cNvGrpSpPr>
            <p:nvPr/>
          </p:nvGrpSpPr>
          <p:grpSpPr>
            <a:xfrm>
              <a:off x="0" y="0"/>
              <a:ext cx="4079125" cy="693950"/>
              <a:chOff x="0" y="0"/>
              <a:chExt cx="13271500" cy="2257778"/>
            </a:xfrm>
          </p:grpSpPr>
          <p:sp>
            <p:nvSpPr>
              <p:cNvPr id="40" name="Freeform 40"/>
              <p:cNvSpPr/>
              <p:nvPr/>
            </p:nvSpPr>
            <p:spPr>
              <a:xfrm>
                <a:off x="16351" y="0"/>
                <a:ext cx="3904228" cy="2257821"/>
              </a:xfrm>
              <a:custGeom>
                <a:avLst/>
                <a:gdLst/>
                <a:ahLst/>
                <a:cxnLst/>
                <a:rect l="l" t="t" r="r" b="b"/>
                <a:pathLst>
                  <a:path w="3904228"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moveTo>
                      <a:pt x="3285649" y="0"/>
                    </a:moveTo>
                    <a:lnTo>
                      <a:pt x="3285649" y="0"/>
                    </a:lnTo>
                    <a:cubicBezTo>
                      <a:pt x="3229512" y="0"/>
                      <a:pt x="3175673" y="22301"/>
                      <a:pt x="3135978" y="61996"/>
                    </a:cubicBezTo>
                    <a:cubicBezTo>
                      <a:pt x="3096283" y="101691"/>
                      <a:pt x="3073982" y="155529"/>
                      <a:pt x="3073982" y="211667"/>
                    </a:cubicBezTo>
                    <a:lnTo>
                      <a:pt x="3073982" y="282222"/>
                    </a:lnTo>
                    <a:cubicBezTo>
                      <a:pt x="3074503"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5" y="1325598"/>
                    </a:lnTo>
                    <a:cubicBezTo>
                      <a:pt x="2876748" y="1377518"/>
                      <a:pt x="2825672" y="1411161"/>
                      <a:pt x="2769182" y="1411111"/>
                    </a:cubicBezTo>
                    <a:lnTo>
                      <a:pt x="2704130" y="1411111"/>
                    </a:lnTo>
                    <a:cubicBezTo>
                      <a:pt x="2692266" y="1411122"/>
                      <a:pt x="2681190"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3" y="564437"/>
                      <a:pt x="3595980" y="634683"/>
                      <a:pt x="3638850" y="741821"/>
                    </a:cubicBezTo>
                    <a:lnTo>
                      <a:pt x="3708982" y="917222"/>
                    </a:lnTo>
                    <a:lnTo>
                      <a:pt x="3899553" y="1361934"/>
                    </a:lnTo>
                    <a:cubicBezTo>
                      <a:pt x="3904228" y="1372839"/>
                      <a:pt x="3903108"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3" y="2139879"/>
                    </a:lnTo>
                    <a:cubicBezTo>
                      <a:pt x="3152942" y="2207948"/>
                      <a:pt x="3094025" y="2257821"/>
                      <a:pt x="3025017" y="2257778"/>
                    </a:cubicBezTo>
                    <a:lnTo>
                      <a:pt x="2971183" y="2257778"/>
                    </a:lnTo>
                    <a:cubicBezTo>
                      <a:pt x="2961328" y="2257771"/>
                      <a:pt x="2951924" y="2253643"/>
                      <a:pt x="2945250" y="2246392"/>
                    </a:cubicBezTo>
                    <a:cubicBezTo>
                      <a:pt x="2938575" y="2239141"/>
                      <a:pt x="2935238" y="2229429"/>
                      <a:pt x="2936046" y="2219607"/>
                    </a:cubicBezTo>
                    <a:lnTo>
                      <a:pt x="3003427" y="1411111"/>
                    </a:lnTo>
                    <a:lnTo>
                      <a:pt x="3066433" y="969998"/>
                    </a:lnTo>
                    <a:close/>
                  </a:path>
                </a:pathLst>
              </a:custGeom>
              <a:solidFill>
                <a:srgbClr val="6CE5E8"/>
              </a:solidFill>
            </p:spPr>
          </p:sp>
          <p:sp>
            <p:nvSpPr>
              <p:cNvPr id="41" name="Freeform 41"/>
              <p:cNvSpPr/>
              <p:nvPr/>
            </p:nvSpPr>
            <p:spPr>
              <a:xfrm>
                <a:off x="4016851" y="0"/>
                <a:ext cx="9238227" cy="2257821"/>
              </a:xfrm>
              <a:custGeom>
                <a:avLst/>
                <a:gdLst/>
                <a:ahLst/>
                <a:cxnLst/>
                <a:rect l="l" t="t" r="r" b="b"/>
                <a:pathLst>
                  <a:path w="9238227" h="2257821">
                    <a:moveTo>
                      <a:pt x="618649" y="0"/>
                    </a:moveTo>
                    <a:cubicBezTo>
                      <a:pt x="501749" y="0"/>
                      <a:pt x="406982" y="94766"/>
                      <a:pt x="406982" y="211667"/>
                    </a:cubicBezTo>
                    <a:lnTo>
                      <a:pt x="406982" y="282222"/>
                    </a:lnTo>
                    <a:cubicBezTo>
                      <a:pt x="407504"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4" y="1325598"/>
                    </a:lnTo>
                    <a:cubicBezTo>
                      <a:pt x="209748" y="1377518"/>
                      <a:pt x="158672" y="1411161"/>
                      <a:pt x="102182" y="1411111"/>
                    </a:cubicBezTo>
                    <a:lnTo>
                      <a:pt x="37130" y="1411111"/>
                    </a:lnTo>
                    <a:cubicBezTo>
                      <a:pt x="25266" y="1411122"/>
                      <a:pt x="14191" y="1405168"/>
                      <a:pt x="7655" y="1395265"/>
                    </a:cubicBezTo>
                    <a:cubicBezTo>
                      <a:pt x="1120" y="1385363"/>
                      <a:pt x="0" y="1372839"/>
                      <a:pt x="4674" y="1361934"/>
                    </a:cubicBezTo>
                    <a:lnTo>
                      <a:pt x="195316" y="917222"/>
                    </a:lnTo>
                    <a:lnTo>
                      <a:pt x="265448" y="741821"/>
                    </a:lnTo>
                    <a:cubicBezTo>
                      <a:pt x="308318" y="634683"/>
                      <a:pt x="412095" y="564437"/>
                      <a:pt x="527491" y="564444"/>
                    </a:cubicBezTo>
                    <a:lnTo>
                      <a:pt x="709807" y="564444"/>
                    </a:lnTo>
                    <a:cubicBezTo>
                      <a:pt x="825203"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300" y="2257786"/>
                      <a:pt x="751423" y="2207921"/>
                      <a:pt x="740075" y="2139879"/>
                    </a:cubicBezTo>
                    <a:lnTo>
                      <a:pt x="625704" y="1452880"/>
                    </a:lnTo>
                    <a:cubicBezTo>
                      <a:pt x="624364" y="1444978"/>
                      <a:pt x="613075" y="1444978"/>
                      <a:pt x="611735" y="1452880"/>
                    </a:cubicBezTo>
                    <a:lnTo>
                      <a:pt x="497294" y="2139879"/>
                    </a:lnTo>
                    <a:cubicBezTo>
                      <a:pt x="485942" y="2207948"/>
                      <a:pt x="427025" y="2257821"/>
                      <a:pt x="358017" y="2257778"/>
                    </a:cubicBezTo>
                    <a:lnTo>
                      <a:pt x="304183" y="2257778"/>
                    </a:lnTo>
                    <a:cubicBezTo>
                      <a:pt x="294328" y="2257771"/>
                      <a:pt x="284924" y="2253643"/>
                      <a:pt x="278250" y="2246392"/>
                    </a:cubicBezTo>
                    <a:cubicBezTo>
                      <a:pt x="271576" y="2239141"/>
                      <a:pt x="268238" y="2229429"/>
                      <a:pt x="269046" y="2219607"/>
                    </a:cubicBezTo>
                    <a:lnTo>
                      <a:pt x="336427" y="1411111"/>
                    </a:lnTo>
                    <a:lnTo>
                      <a:pt x="399433" y="969998"/>
                    </a:lnTo>
                    <a:close/>
                    <a:moveTo>
                      <a:pt x="1952149" y="0"/>
                    </a:moveTo>
                    <a:cubicBezTo>
                      <a:pt x="1835249" y="0"/>
                      <a:pt x="1740482" y="94766"/>
                      <a:pt x="1740482" y="211667"/>
                    </a:cubicBezTo>
                    <a:lnTo>
                      <a:pt x="1740482" y="282222"/>
                    </a:lnTo>
                    <a:cubicBezTo>
                      <a:pt x="1741004" y="398753"/>
                      <a:pt x="1835617" y="492944"/>
                      <a:pt x="1952149" y="492944"/>
                    </a:cubicBezTo>
                    <a:cubicBezTo>
                      <a:pt x="2068681" y="492944"/>
                      <a:pt x="2163294" y="398753"/>
                      <a:pt x="2163816" y="282222"/>
                    </a:cubicBezTo>
                    <a:lnTo>
                      <a:pt x="2163816" y="211667"/>
                    </a:lnTo>
                    <a:cubicBezTo>
                      <a:pt x="2163816" y="94766"/>
                      <a:pt x="2069049" y="0"/>
                      <a:pt x="1952149" y="0"/>
                    </a:cubicBezTo>
                    <a:close/>
                    <a:moveTo>
                      <a:pt x="1732933" y="969998"/>
                    </a:moveTo>
                    <a:cubicBezTo>
                      <a:pt x="1734132" y="961884"/>
                      <a:pt x="1722702" y="958709"/>
                      <a:pt x="1719527"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4" y="1361934"/>
                    </a:cubicBezTo>
                    <a:lnTo>
                      <a:pt x="1528816" y="917222"/>
                    </a:lnTo>
                    <a:lnTo>
                      <a:pt x="1598948" y="741821"/>
                    </a:lnTo>
                    <a:cubicBezTo>
                      <a:pt x="1641818" y="634683"/>
                      <a:pt x="1745595" y="564437"/>
                      <a:pt x="1860991" y="564444"/>
                    </a:cubicBezTo>
                    <a:lnTo>
                      <a:pt x="2043307" y="564444"/>
                    </a:lnTo>
                    <a:cubicBezTo>
                      <a:pt x="2158703" y="564437"/>
                      <a:pt x="2262480" y="634683"/>
                      <a:pt x="2305350" y="741821"/>
                    </a:cubicBezTo>
                    <a:lnTo>
                      <a:pt x="2375482" y="917222"/>
                    </a:lnTo>
                    <a:lnTo>
                      <a:pt x="2566053" y="1361934"/>
                    </a:lnTo>
                    <a:cubicBezTo>
                      <a:pt x="2570728"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800" y="2257786"/>
                      <a:pt x="2084923"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229511" y="0"/>
                      <a:pt x="3175673" y="22300"/>
                      <a:pt x="3135978" y="61996"/>
                    </a:cubicBezTo>
                    <a:cubicBezTo>
                      <a:pt x="3096282" y="101691"/>
                      <a:pt x="3073982" y="155529"/>
                      <a:pt x="3073982" y="211667"/>
                    </a:cubicBezTo>
                    <a:lnTo>
                      <a:pt x="3073982" y="282222"/>
                    </a:lnTo>
                    <a:cubicBezTo>
                      <a:pt x="3074503" y="398753"/>
                      <a:pt x="3169117" y="492945"/>
                      <a:pt x="3285649" y="492945"/>
                    </a:cubicBezTo>
                    <a:cubicBezTo>
                      <a:pt x="3402181" y="492945"/>
                      <a:pt x="3496795" y="398753"/>
                      <a:pt x="3497316" y="282222"/>
                    </a:cubicBezTo>
                    <a:lnTo>
                      <a:pt x="3497316" y="211667"/>
                    </a:lnTo>
                    <a:cubicBezTo>
                      <a:pt x="3497316" y="155529"/>
                      <a:pt x="3475016" y="101691"/>
                      <a:pt x="3435320" y="61996"/>
                    </a:cubicBezTo>
                    <a:cubicBezTo>
                      <a:pt x="3395625" y="22300"/>
                      <a:pt x="3341787" y="0"/>
                      <a:pt x="3285649" y="0"/>
                    </a:cubicBezTo>
                    <a:close/>
                    <a:moveTo>
                      <a:pt x="3066433" y="969998"/>
                    </a:moveTo>
                    <a:cubicBezTo>
                      <a:pt x="3067632" y="961884"/>
                      <a:pt x="3056203" y="958709"/>
                      <a:pt x="3053028"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4" y="564437"/>
                      <a:pt x="3595980" y="634683"/>
                      <a:pt x="3638850" y="741821"/>
                    </a:cubicBezTo>
                    <a:lnTo>
                      <a:pt x="3708982" y="917222"/>
                    </a:lnTo>
                    <a:lnTo>
                      <a:pt x="3899553" y="1361934"/>
                    </a:lnTo>
                    <a:cubicBezTo>
                      <a:pt x="3904228" y="1372839"/>
                      <a:pt x="3903107"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5"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299" y="2257786"/>
                      <a:pt x="3418422"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moveTo>
                      <a:pt x="4619149" y="0"/>
                    </a:moveTo>
                    <a:cubicBezTo>
                      <a:pt x="4563011" y="0"/>
                      <a:pt x="4509173" y="22300"/>
                      <a:pt x="4469478" y="61996"/>
                    </a:cubicBezTo>
                    <a:cubicBezTo>
                      <a:pt x="4429782" y="101691"/>
                      <a:pt x="4407482" y="155529"/>
                      <a:pt x="4407482" y="211667"/>
                    </a:cubicBezTo>
                    <a:lnTo>
                      <a:pt x="4407482" y="282222"/>
                    </a:lnTo>
                    <a:cubicBezTo>
                      <a:pt x="4408003" y="398753"/>
                      <a:pt x="4502617" y="492945"/>
                      <a:pt x="4619149" y="492945"/>
                    </a:cubicBezTo>
                    <a:cubicBezTo>
                      <a:pt x="4735681" y="492945"/>
                      <a:pt x="4830295" y="398753"/>
                      <a:pt x="4830816" y="282222"/>
                    </a:cubicBezTo>
                    <a:lnTo>
                      <a:pt x="4830816" y="211667"/>
                    </a:lnTo>
                    <a:cubicBezTo>
                      <a:pt x="4830816" y="155529"/>
                      <a:pt x="4808516" y="101691"/>
                      <a:pt x="4768820" y="61996"/>
                    </a:cubicBezTo>
                    <a:cubicBezTo>
                      <a:pt x="4729125" y="22300"/>
                      <a:pt x="4675287" y="0"/>
                      <a:pt x="4619149" y="0"/>
                    </a:cubicBezTo>
                    <a:close/>
                    <a:moveTo>
                      <a:pt x="4399933" y="969998"/>
                    </a:moveTo>
                    <a:cubicBezTo>
                      <a:pt x="4401132" y="961884"/>
                      <a:pt x="4389703" y="958709"/>
                      <a:pt x="4386528"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5" y="1361934"/>
                    </a:cubicBezTo>
                    <a:lnTo>
                      <a:pt x="4195816" y="917222"/>
                    </a:lnTo>
                    <a:lnTo>
                      <a:pt x="4265948" y="741821"/>
                    </a:lnTo>
                    <a:cubicBezTo>
                      <a:pt x="4308818" y="634683"/>
                      <a:pt x="4412594" y="564437"/>
                      <a:pt x="4527991" y="564444"/>
                    </a:cubicBezTo>
                    <a:lnTo>
                      <a:pt x="4710307" y="564444"/>
                    </a:lnTo>
                    <a:cubicBezTo>
                      <a:pt x="4825704" y="564437"/>
                      <a:pt x="4929480" y="634683"/>
                      <a:pt x="4972350" y="741821"/>
                    </a:cubicBezTo>
                    <a:lnTo>
                      <a:pt x="5042482" y="917222"/>
                    </a:lnTo>
                    <a:lnTo>
                      <a:pt x="5233053" y="1361934"/>
                    </a:lnTo>
                    <a:cubicBezTo>
                      <a:pt x="5237728" y="1372839"/>
                      <a:pt x="5236607"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5"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799" y="2257786"/>
                      <a:pt x="4751922"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96511" y="0"/>
                      <a:pt x="5842673" y="22300"/>
                      <a:pt x="5802978" y="61996"/>
                    </a:cubicBezTo>
                    <a:cubicBezTo>
                      <a:pt x="5763282" y="101691"/>
                      <a:pt x="5740982" y="155529"/>
                      <a:pt x="5740982" y="211667"/>
                    </a:cubicBezTo>
                    <a:lnTo>
                      <a:pt x="5740982" y="282222"/>
                    </a:lnTo>
                    <a:cubicBezTo>
                      <a:pt x="5741503" y="398753"/>
                      <a:pt x="5836117" y="492945"/>
                      <a:pt x="5952649" y="492945"/>
                    </a:cubicBezTo>
                    <a:cubicBezTo>
                      <a:pt x="6069181" y="492945"/>
                      <a:pt x="6163795" y="398753"/>
                      <a:pt x="6164316" y="282222"/>
                    </a:cubicBezTo>
                    <a:lnTo>
                      <a:pt x="6164316" y="211667"/>
                    </a:lnTo>
                    <a:cubicBezTo>
                      <a:pt x="6164316" y="155529"/>
                      <a:pt x="6142016" y="101691"/>
                      <a:pt x="6102320" y="61996"/>
                    </a:cubicBezTo>
                    <a:cubicBezTo>
                      <a:pt x="6062625" y="22300"/>
                      <a:pt x="6008787" y="0"/>
                      <a:pt x="5952649" y="0"/>
                    </a:cubicBezTo>
                    <a:close/>
                    <a:moveTo>
                      <a:pt x="5733433" y="969998"/>
                    </a:moveTo>
                    <a:cubicBezTo>
                      <a:pt x="5734632" y="961884"/>
                      <a:pt x="5723203" y="958709"/>
                      <a:pt x="5720028"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5" y="1361934"/>
                    </a:cubicBezTo>
                    <a:lnTo>
                      <a:pt x="5529316" y="917222"/>
                    </a:lnTo>
                    <a:lnTo>
                      <a:pt x="5599448" y="741821"/>
                    </a:lnTo>
                    <a:cubicBezTo>
                      <a:pt x="5642318" y="634683"/>
                      <a:pt x="5746094" y="564437"/>
                      <a:pt x="5861491" y="564444"/>
                    </a:cubicBezTo>
                    <a:lnTo>
                      <a:pt x="6043807" y="564444"/>
                    </a:lnTo>
                    <a:cubicBezTo>
                      <a:pt x="6159204"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5"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299" y="2257786"/>
                      <a:pt x="6085422"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2" y="917222"/>
                    </a:lnTo>
                    <a:lnTo>
                      <a:pt x="7900053" y="1361934"/>
                    </a:lnTo>
                    <a:cubicBezTo>
                      <a:pt x="7904728" y="1372839"/>
                      <a:pt x="7903607" y="1385363"/>
                      <a:pt x="7897072" y="1395265"/>
                    </a:cubicBezTo>
                    <a:cubicBezTo>
                      <a:pt x="7890537" y="1405168"/>
                      <a:pt x="7879462" y="1411122"/>
                      <a:pt x="7867597" y="1411111"/>
                    </a:cubicBezTo>
                    <a:lnTo>
                      <a:pt x="7802545" y="1411111"/>
                    </a:lnTo>
                    <a:cubicBezTo>
                      <a:pt x="7746107" y="1411105"/>
                      <a:pt x="7695101" y="1377471"/>
                      <a:pt x="7672864"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moveTo>
                      <a:pt x="8619649" y="0"/>
                    </a:moveTo>
                    <a:cubicBezTo>
                      <a:pt x="8563511" y="0"/>
                      <a:pt x="8509673" y="22300"/>
                      <a:pt x="8469978" y="61996"/>
                    </a:cubicBezTo>
                    <a:cubicBezTo>
                      <a:pt x="8430282" y="101691"/>
                      <a:pt x="8407982" y="155529"/>
                      <a:pt x="8407982" y="211667"/>
                    </a:cubicBezTo>
                    <a:lnTo>
                      <a:pt x="8407982" y="282222"/>
                    </a:lnTo>
                    <a:cubicBezTo>
                      <a:pt x="8408503" y="398753"/>
                      <a:pt x="8503117" y="492945"/>
                      <a:pt x="8619649" y="492945"/>
                    </a:cubicBezTo>
                    <a:cubicBezTo>
                      <a:pt x="8736181" y="492945"/>
                      <a:pt x="8830795" y="398753"/>
                      <a:pt x="8831316" y="282222"/>
                    </a:cubicBezTo>
                    <a:lnTo>
                      <a:pt x="8831316" y="211667"/>
                    </a:lnTo>
                    <a:cubicBezTo>
                      <a:pt x="8831316" y="155529"/>
                      <a:pt x="8809016" y="101691"/>
                      <a:pt x="8769320" y="61996"/>
                    </a:cubicBezTo>
                    <a:cubicBezTo>
                      <a:pt x="8729625" y="22300"/>
                      <a:pt x="8675787" y="0"/>
                      <a:pt x="8619649" y="0"/>
                    </a:cubicBezTo>
                    <a:close/>
                    <a:moveTo>
                      <a:pt x="8400433" y="969998"/>
                    </a:moveTo>
                    <a:cubicBezTo>
                      <a:pt x="8401632" y="961884"/>
                      <a:pt x="8390203" y="958709"/>
                      <a:pt x="8387028" y="966258"/>
                    </a:cubicBezTo>
                    <a:lnTo>
                      <a:pt x="8233004" y="1325598"/>
                    </a:lnTo>
                    <a:cubicBezTo>
                      <a:pt x="8210748" y="1377518"/>
                      <a:pt x="8159672" y="1411161"/>
                      <a:pt x="8103182" y="1411111"/>
                    </a:cubicBezTo>
                    <a:lnTo>
                      <a:pt x="8038130" y="1411111"/>
                    </a:lnTo>
                    <a:cubicBezTo>
                      <a:pt x="8026266" y="1411122"/>
                      <a:pt x="8015191" y="1405168"/>
                      <a:pt x="8008655" y="1395265"/>
                    </a:cubicBezTo>
                    <a:cubicBezTo>
                      <a:pt x="8002120" y="1385363"/>
                      <a:pt x="8001000" y="1372839"/>
                      <a:pt x="8005675" y="1361934"/>
                    </a:cubicBezTo>
                    <a:lnTo>
                      <a:pt x="8196316" y="917222"/>
                    </a:lnTo>
                    <a:lnTo>
                      <a:pt x="8266448" y="741821"/>
                    </a:lnTo>
                    <a:cubicBezTo>
                      <a:pt x="8309318" y="634683"/>
                      <a:pt x="8413094" y="564437"/>
                      <a:pt x="8528491" y="564444"/>
                    </a:cubicBezTo>
                    <a:lnTo>
                      <a:pt x="8710807" y="564444"/>
                    </a:lnTo>
                    <a:cubicBezTo>
                      <a:pt x="8826204" y="564437"/>
                      <a:pt x="8929980" y="634683"/>
                      <a:pt x="8972850" y="741821"/>
                    </a:cubicBezTo>
                    <a:lnTo>
                      <a:pt x="9042983" y="917222"/>
                    </a:lnTo>
                    <a:lnTo>
                      <a:pt x="9233553" y="1361934"/>
                    </a:lnTo>
                    <a:cubicBezTo>
                      <a:pt x="9238227" y="1372839"/>
                      <a:pt x="9237107" y="1385363"/>
                      <a:pt x="9230571" y="1395265"/>
                    </a:cubicBezTo>
                    <a:cubicBezTo>
                      <a:pt x="9224037" y="1405168"/>
                      <a:pt x="9212962" y="1411122"/>
                      <a:pt x="9201097" y="1411111"/>
                    </a:cubicBezTo>
                    <a:lnTo>
                      <a:pt x="9136045" y="1411111"/>
                    </a:lnTo>
                    <a:cubicBezTo>
                      <a:pt x="9079607" y="1411105"/>
                      <a:pt x="9028601" y="1377471"/>
                      <a:pt x="9006363" y="1325598"/>
                    </a:cubicBezTo>
                    <a:lnTo>
                      <a:pt x="8852341" y="966258"/>
                    </a:lnTo>
                    <a:cubicBezTo>
                      <a:pt x="8849095" y="958709"/>
                      <a:pt x="8837736" y="961884"/>
                      <a:pt x="8838865" y="969998"/>
                    </a:cubicBezTo>
                    <a:lnTo>
                      <a:pt x="8901871" y="1411111"/>
                    </a:lnTo>
                    <a:lnTo>
                      <a:pt x="8969252" y="2219607"/>
                    </a:lnTo>
                    <a:cubicBezTo>
                      <a:pt x="8970060" y="2229429"/>
                      <a:pt x="8966722" y="2239141"/>
                      <a:pt x="8960048" y="2246392"/>
                    </a:cubicBezTo>
                    <a:cubicBezTo>
                      <a:pt x="8953374" y="2253643"/>
                      <a:pt x="8943970" y="2257771"/>
                      <a:pt x="8934115" y="2257778"/>
                    </a:cubicBezTo>
                    <a:lnTo>
                      <a:pt x="8880281" y="2257778"/>
                    </a:lnTo>
                    <a:cubicBezTo>
                      <a:pt x="8811299" y="2257786"/>
                      <a:pt x="8752422" y="2207921"/>
                      <a:pt x="8741075" y="2139879"/>
                    </a:cubicBezTo>
                    <a:lnTo>
                      <a:pt x="8626704" y="1452880"/>
                    </a:lnTo>
                    <a:cubicBezTo>
                      <a:pt x="8625364" y="1444978"/>
                      <a:pt x="8614075" y="1444978"/>
                      <a:pt x="8612735" y="1452880"/>
                    </a:cubicBezTo>
                    <a:lnTo>
                      <a:pt x="8498294" y="2139879"/>
                    </a:lnTo>
                    <a:cubicBezTo>
                      <a:pt x="8486942" y="2207948"/>
                      <a:pt x="8428025" y="2257821"/>
                      <a:pt x="8359017" y="2257778"/>
                    </a:cubicBezTo>
                    <a:lnTo>
                      <a:pt x="8305183" y="2257778"/>
                    </a:lnTo>
                    <a:cubicBezTo>
                      <a:pt x="8295328" y="2257771"/>
                      <a:pt x="8285924" y="2253643"/>
                      <a:pt x="8279250" y="2246392"/>
                    </a:cubicBezTo>
                    <a:cubicBezTo>
                      <a:pt x="8272576" y="2239141"/>
                      <a:pt x="8269238" y="2229429"/>
                      <a:pt x="8270046" y="2219607"/>
                    </a:cubicBezTo>
                    <a:lnTo>
                      <a:pt x="8337427" y="1411111"/>
                    </a:lnTo>
                    <a:lnTo>
                      <a:pt x="8400433" y="969998"/>
                    </a:lnTo>
                    <a:close/>
                  </a:path>
                </a:pathLst>
              </a:custGeom>
              <a:solidFill>
                <a:srgbClr val="494F56"/>
              </a:solidFill>
            </p:spPr>
          </p:sp>
        </p:grpSp>
      </p:grpSp>
      <p:grpSp>
        <p:nvGrpSpPr>
          <p:cNvPr id="42" name="Group 42"/>
          <p:cNvGrpSpPr/>
          <p:nvPr/>
        </p:nvGrpSpPr>
        <p:grpSpPr>
          <a:xfrm>
            <a:off x="13265581" y="2674451"/>
            <a:ext cx="3059344" cy="520463"/>
            <a:chOff x="0" y="0"/>
            <a:chExt cx="4079125" cy="693950"/>
          </a:xfrm>
        </p:grpSpPr>
        <p:grpSp>
          <p:nvGrpSpPr>
            <p:cNvPr id="43" name="Group 43"/>
            <p:cNvGrpSpPr>
              <a:grpSpLocks noChangeAspect="1"/>
            </p:cNvGrpSpPr>
            <p:nvPr/>
          </p:nvGrpSpPr>
          <p:grpSpPr>
            <a:xfrm>
              <a:off x="0" y="0"/>
              <a:ext cx="4079125" cy="693950"/>
              <a:chOff x="0" y="0"/>
              <a:chExt cx="13271500" cy="2257778"/>
            </a:xfrm>
          </p:grpSpPr>
          <p:sp>
            <p:nvSpPr>
              <p:cNvPr id="44" name="Freeform 44"/>
              <p:cNvSpPr/>
              <p:nvPr/>
            </p:nvSpPr>
            <p:spPr>
              <a:xfrm>
                <a:off x="16351" y="0"/>
                <a:ext cx="7904728" cy="2257821"/>
              </a:xfrm>
              <a:custGeom>
                <a:avLst/>
                <a:gdLst/>
                <a:ahLst/>
                <a:cxnLst/>
                <a:rect l="l" t="t" r="r" b="b"/>
                <a:pathLst>
                  <a:path w="7904728"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moveTo>
                      <a:pt x="3285649" y="0"/>
                    </a:moveTo>
                    <a:lnTo>
                      <a:pt x="3285649" y="0"/>
                    </a:lnTo>
                    <a:cubicBezTo>
                      <a:pt x="3229512" y="0"/>
                      <a:pt x="3175673" y="22301"/>
                      <a:pt x="3135978" y="61996"/>
                    </a:cubicBezTo>
                    <a:cubicBezTo>
                      <a:pt x="3096283" y="101691"/>
                      <a:pt x="3073982" y="155529"/>
                      <a:pt x="3073982" y="211667"/>
                    </a:cubicBezTo>
                    <a:lnTo>
                      <a:pt x="3073982" y="282222"/>
                    </a:lnTo>
                    <a:cubicBezTo>
                      <a:pt x="3074503"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5" y="1325598"/>
                    </a:lnTo>
                    <a:cubicBezTo>
                      <a:pt x="2876748" y="1377518"/>
                      <a:pt x="2825672" y="1411161"/>
                      <a:pt x="2769182" y="1411111"/>
                    </a:cubicBezTo>
                    <a:lnTo>
                      <a:pt x="2704130" y="1411111"/>
                    </a:lnTo>
                    <a:cubicBezTo>
                      <a:pt x="2692266" y="1411122"/>
                      <a:pt x="2681190"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3" y="564437"/>
                      <a:pt x="3595980" y="634683"/>
                      <a:pt x="3638850" y="741821"/>
                    </a:cubicBezTo>
                    <a:lnTo>
                      <a:pt x="3708982" y="917222"/>
                    </a:lnTo>
                    <a:lnTo>
                      <a:pt x="3899553" y="1361934"/>
                    </a:lnTo>
                    <a:cubicBezTo>
                      <a:pt x="3904228" y="1372839"/>
                      <a:pt x="3903108"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3" y="2139879"/>
                    </a:lnTo>
                    <a:cubicBezTo>
                      <a:pt x="3152942" y="2207948"/>
                      <a:pt x="3094025" y="2257821"/>
                      <a:pt x="3025017" y="2257778"/>
                    </a:cubicBezTo>
                    <a:lnTo>
                      <a:pt x="2971183" y="2257778"/>
                    </a:lnTo>
                    <a:cubicBezTo>
                      <a:pt x="2961328" y="2257771"/>
                      <a:pt x="2951924" y="2253643"/>
                      <a:pt x="2945250" y="2246392"/>
                    </a:cubicBezTo>
                    <a:cubicBezTo>
                      <a:pt x="2938575" y="2239141"/>
                      <a:pt x="2935238" y="2229429"/>
                      <a:pt x="2936046" y="2219607"/>
                    </a:cubicBezTo>
                    <a:lnTo>
                      <a:pt x="3003427" y="1411111"/>
                    </a:lnTo>
                    <a:lnTo>
                      <a:pt x="3066433" y="969998"/>
                    </a:lnTo>
                    <a:close/>
                    <a:moveTo>
                      <a:pt x="4619149" y="0"/>
                    </a:moveTo>
                    <a:cubicBezTo>
                      <a:pt x="4502249" y="0"/>
                      <a:pt x="4407482" y="94766"/>
                      <a:pt x="4407482" y="211667"/>
                    </a:cubicBezTo>
                    <a:lnTo>
                      <a:pt x="4407482" y="282222"/>
                    </a:lnTo>
                    <a:cubicBezTo>
                      <a:pt x="4408004" y="398753"/>
                      <a:pt x="4502617" y="492944"/>
                      <a:pt x="4619149" y="492944"/>
                    </a:cubicBezTo>
                    <a:cubicBezTo>
                      <a:pt x="4735681" y="492944"/>
                      <a:pt x="4830294" y="398753"/>
                      <a:pt x="4830816" y="282222"/>
                    </a:cubicBezTo>
                    <a:lnTo>
                      <a:pt x="4830816" y="211667"/>
                    </a:lnTo>
                    <a:cubicBezTo>
                      <a:pt x="4830816" y="94766"/>
                      <a:pt x="4736049" y="0"/>
                      <a:pt x="4619149" y="0"/>
                    </a:cubicBezTo>
                    <a:close/>
                    <a:moveTo>
                      <a:pt x="4399933" y="969998"/>
                    </a:moveTo>
                    <a:cubicBezTo>
                      <a:pt x="4401132" y="961884"/>
                      <a:pt x="4389702" y="958709"/>
                      <a:pt x="4386527"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4" y="1361934"/>
                    </a:cubicBezTo>
                    <a:lnTo>
                      <a:pt x="4195816" y="917222"/>
                    </a:lnTo>
                    <a:lnTo>
                      <a:pt x="4265948" y="741821"/>
                    </a:lnTo>
                    <a:cubicBezTo>
                      <a:pt x="4308818" y="634683"/>
                      <a:pt x="4412595" y="564437"/>
                      <a:pt x="4527991" y="564444"/>
                    </a:cubicBezTo>
                    <a:lnTo>
                      <a:pt x="4710307" y="564444"/>
                    </a:lnTo>
                    <a:cubicBezTo>
                      <a:pt x="4825703" y="564437"/>
                      <a:pt x="4929480" y="634683"/>
                      <a:pt x="4972350" y="741821"/>
                    </a:cubicBezTo>
                    <a:lnTo>
                      <a:pt x="5042482" y="917222"/>
                    </a:lnTo>
                    <a:lnTo>
                      <a:pt x="5233053" y="1361934"/>
                    </a:lnTo>
                    <a:cubicBezTo>
                      <a:pt x="5237728" y="1372839"/>
                      <a:pt x="5236608"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6"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800" y="2257786"/>
                      <a:pt x="4751923"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35749" y="0"/>
                      <a:pt x="5740982" y="94766"/>
                      <a:pt x="5740982" y="211667"/>
                    </a:cubicBezTo>
                    <a:lnTo>
                      <a:pt x="5740982" y="282222"/>
                    </a:lnTo>
                    <a:cubicBezTo>
                      <a:pt x="5741504" y="398753"/>
                      <a:pt x="5836117" y="492944"/>
                      <a:pt x="5952649" y="492944"/>
                    </a:cubicBezTo>
                    <a:cubicBezTo>
                      <a:pt x="6069181" y="492944"/>
                      <a:pt x="6163794" y="398753"/>
                      <a:pt x="6164316" y="282222"/>
                    </a:cubicBezTo>
                    <a:lnTo>
                      <a:pt x="6164316" y="211667"/>
                    </a:lnTo>
                    <a:cubicBezTo>
                      <a:pt x="6164316" y="94766"/>
                      <a:pt x="6069549" y="0"/>
                      <a:pt x="5952649" y="0"/>
                    </a:cubicBezTo>
                    <a:close/>
                    <a:moveTo>
                      <a:pt x="5733433" y="969998"/>
                    </a:moveTo>
                    <a:cubicBezTo>
                      <a:pt x="5734632" y="961884"/>
                      <a:pt x="5723202" y="958709"/>
                      <a:pt x="5720027"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4" y="1361934"/>
                    </a:cubicBezTo>
                    <a:lnTo>
                      <a:pt x="5529316" y="917222"/>
                    </a:lnTo>
                    <a:lnTo>
                      <a:pt x="5599448" y="741821"/>
                    </a:lnTo>
                    <a:cubicBezTo>
                      <a:pt x="5642318" y="634683"/>
                      <a:pt x="5746095" y="564437"/>
                      <a:pt x="5861491" y="564444"/>
                    </a:cubicBezTo>
                    <a:lnTo>
                      <a:pt x="6043807" y="564444"/>
                    </a:lnTo>
                    <a:cubicBezTo>
                      <a:pt x="6159203"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6"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300" y="2257786"/>
                      <a:pt x="6085423"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2" y="917222"/>
                    </a:lnTo>
                    <a:lnTo>
                      <a:pt x="7900053" y="1361934"/>
                    </a:lnTo>
                    <a:cubicBezTo>
                      <a:pt x="7904728" y="1372839"/>
                      <a:pt x="7903607" y="1385363"/>
                      <a:pt x="7897072" y="1395265"/>
                    </a:cubicBezTo>
                    <a:cubicBezTo>
                      <a:pt x="7890537" y="1405168"/>
                      <a:pt x="7879462" y="1411122"/>
                      <a:pt x="7867597" y="1411111"/>
                    </a:cubicBezTo>
                    <a:lnTo>
                      <a:pt x="7802545" y="1411111"/>
                    </a:lnTo>
                    <a:cubicBezTo>
                      <a:pt x="7746107" y="1411105"/>
                      <a:pt x="7695101" y="1377471"/>
                      <a:pt x="7672864"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path>
                </a:pathLst>
              </a:custGeom>
              <a:solidFill>
                <a:srgbClr val="007BB0"/>
              </a:solidFill>
            </p:spPr>
          </p:sp>
          <p:sp>
            <p:nvSpPr>
              <p:cNvPr id="45" name="Freeform 45"/>
              <p:cNvSpPr/>
              <p:nvPr/>
            </p:nvSpPr>
            <p:spPr>
              <a:xfrm>
                <a:off x="8017351" y="0"/>
                <a:ext cx="5237727" cy="2257821"/>
              </a:xfrm>
              <a:custGeom>
                <a:avLst/>
                <a:gdLst/>
                <a:ahLst/>
                <a:cxnLst/>
                <a:rect l="l" t="t" r="r" b="b"/>
                <a:pathLst>
                  <a:path w="5237727" h="2257821">
                    <a:moveTo>
                      <a:pt x="618649" y="0"/>
                    </a:moveTo>
                    <a:cubicBezTo>
                      <a:pt x="562511" y="0"/>
                      <a:pt x="508673" y="22300"/>
                      <a:pt x="468978" y="61996"/>
                    </a:cubicBezTo>
                    <a:cubicBezTo>
                      <a:pt x="429282" y="101691"/>
                      <a:pt x="406982" y="155529"/>
                      <a:pt x="406982" y="211667"/>
                    </a:cubicBezTo>
                    <a:lnTo>
                      <a:pt x="406982" y="282222"/>
                    </a:lnTo>
                    <a:cubicBezTo>
                      <a:pt x="407503" y="398753"/>
                      <a:pt x="502117" y="492945"/>
                      <a:pt x="618649" y="492945"/>
                    </a:cubicBezTo>
                    <a:cubicBezTo>
                      <a:pt x="735181" y="492945"/>
                      <a:pt x="829795" y="398753"/>
                      <a:pt x="830316" y="282222"/>
                    </a:cubicBezTo>
                    <a:lnTo>
                      <a:pt x="830316" y="211667"/>
                    </a:lnTo>
                    <a:cubicBezTo>
                      <a:pt x="830316" y="155529"/>
                      <a:pt x="808016" y="101691"/>
                      <a:pt x="768320" y="61996"/>
                    </a:cubicBezTo>
                    <a:cubicBezTo>
                      <a:pt x="728625" y="22300"/>
                      <a:pt x="674787" y="0"/>
                      <a:pt x="618649" y="0"/>
                    </a:cubicBezTo>
                    <a:close/>
                    <a:moveTo>
                      <a:pt x="399433" y="969998"/>
                    </a:moveTo>
                    <a:cubicBezTo>
                      <a:pt x="400632" y="961884"/>
                      <a:pt x="389203" y="958709"/>
                      <a:pt x="386028" y="966258"/>
                    </a:cubicBezTo>
                    <a:lnTo>
                      <a:pt x="232004" y="1325598"/>
                    </a:lnTo>
                    <a:cubicBezTo>
                      <a:pt x="209748" y="1377518"/>
                      <a:pt x="158672" y="1411161"/>
                      <a:pt x="102182" y="1411111"/>
                    </a:cubicBezTo>
                    <a:lnTo>
                      <a:pt x="37130" y="1411111"/>
                    </a:lnTo>
                    <a:cubicBezTo>
                      <a:pt x="25266" y="1411122"/>
                      <a:pt x="14191" y="1405168"/>
                      <a:pt x="7655" y="1395265"/>
                    </a:cubicBezTo>
                    <a:cubicBezTo>
                      <a:pt x="1120" y="1385363"/>
                      <a:pt x="0" y="1372839"/>
                      <a:pt x="4675" y="1361934"/>
                    </a:cubicBezTo>
                    <a:lnTo>
                      <a:pt x="195316" y="917222"/>
                    </a:lnTo>
                    <a:lnTo>
                      <a:pt x="265448" y="741821"/>
                    </a:lnTo>
                    <a:cubicBezTo>
                      <a:pt x="308318" y="634683"/>
                      <a:pt x="412094" y="564437"/>
                      <a:pt x="527491" y="564444"/>
                    </a:cubicBezTo>
                    <a:lnTo>
                      <a:pt x="709807" y="564444"/>
                    </a:lnTo>
                    <a:cubicBezTo>
                      <a:pt x="825204" y="564437"/>
                      <a:pt x="928980" y="634683"/>
                      <a:pt x="971850" y="741821"/>
                    </a:cubicBezTo>
                    <a:lnTo>
                      <a:pt x="1041982" y="917222"/>
                    </a:lnTo>
                    <a:lnTo>
                      <a:pt x="1232553" y="1361934"/>
                    </a:lnTo>
                    <a:cubicBezTo>
                      <a:pt x="1237228" y="1372839"/>
                      <a:pt x="1236107"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5"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299" y="2257786"/>
                      <a:pt x="751422" y="2207921"/>
                      <a:pt x="740075" y="2139879"/>
                    </a:cubicBezTo>
                    <a:lnTo>
                      <a:pt x="625704" y="1452880"/>
                    </a:lnTo>
                    <a:cubicBezTo>
                      <a:pt x="624364" y="1444978"/>
                      <a:pt x="613075" y="1444978"/>
                      <a:pt x="611735" y="1452880"/>
                    </a:cubicBezTo>
                    <a:lnTo>
                      <a:pt x="497294" y="2139879"/>
                    </a:lnTo>
                    <a:cubicBezTo>
                      <a:pt x="485942" y="2207948"/>
                      <a:pt x="427025" y="2257821"/>
                      <a:pt x="358017" y="2257778"/>
                    </a:cubicBezTo>
                    <a:lnTo>
                      <a:pt x="304183" y="2257778"/>
                    </a:lnTo>
                    <a:cubicBezTo>
                      <a:pt x="294328" y="2257771"/>
                      <a:pt x="284924" y="2253643"/>
                      <a:pt x="278250" y="2246392"/>
                    </a:cubicBezTo>
                    <a:cubicBezTo>
                      <a:pt x="271576" y="2239141"/>
                      <a:pt x="268238" y="2229429"/>
                      <a:pt x="269046" y="2219607"/>
                    </a:cubicBezTo>
                    <a:lnTo>
                      <a:pt x="336427" y="1411111"/>
                    </a:lnTo>
                    <a:lnTo>
                      <a:pt x="399433" y="969998"/>
                    </a:lnTo>
                    <a:close/>
                    <a:moveTo>
                      <a:pt x="1952149" y="0"/>
                    </a:moveTo>
                    <a:cubicBezTo>
                      <a:pt x="1896011" y="0"/>
                      <a:pt x="1842173" y="22300"/>
                      <a:pt x="1802478" y="61996"/>
                    </a:cubicBezTo>
                    <a:cubicBezTo>
                      <a:pt x="1762782" y="101691"/>
                      <a:pt x="1740482" y="155529"/>
                      <a:pt x="1740482" y="211667"/>
                    </a:cubicBezTo>
                    <a:lnTo>
                      <a:pt x="1740482" y="282222"/>
                    </a:lnTo>
                    <a:cubicBezTo>
                      <a:pt x="1741003" y="398753"/>
                      <a:pt x="1835617" y="492945"/>
                      <a:pt x="1952149" y="492945"/>
                    </a:cubicBezTo>
                    <a:cubicBezTo>
                      <a:pt x="2068681" y="492945"/>
                      <a:pt x="2163295" y="398753"/>
                      <a:pt x="2163816" y="282222"/>
                    </a:cubicBezTo>
                    <a:lnTo>
                      <a:pt x="2163816" y="211667"/>
                    </a:lnTo>
                    <a:cubicBezTo>
                      <a:pt x="2163816" y="155529"/>
                      <a:pt x="2141516" y="101691"/>
                      <a:pt x="2101820" y="61996"/>
                    </a:cubicBezTo>
                    <a:cubicBezTo>
                      <a:pt x="2062125" y="22300"/>
                      <a:pt x="2008287" y="0"/>
                      <a:pt x="1952149" y="0"/>
                    </a:cubicBezTo>
                    <a:close/>
                    <a:moveTo>
                      <a:pt x="1732933" y="969998"/>
                    </a:moveTo>
                    <a:cubicBezTo>
                      <a:pt x="1734132" y="961884"/>
                      <a:pt x="1722703" y="958709"/>
                      <a:pt x="1719528"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8"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5"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799" y="2257786"/>
                      <a:pt x="2084922"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229511" y="0"/>
                      <a:pt x="3175673" y="22300"/>
                      <a:pt x="3135978" y="61996"/>
                    </a:cubicBezTo>
                    <a:cubicBezTo>
                      <a:pt x="3096282" y="101691"/>
                      <a:pt x="3073982" y="155529"/>
                      <a:pt x="3073982" y="211667"/>
                    </a:cubicBezTo>
                    <a:lnTo>
                      <a:pt x="3073982" y="282222"/>
                    </a:lnTo>
                    <a:cubicBezTo>
                      <a:pt x="3074503" y="398753"/>
                      <a:pt x="3169117" y="492945"/>
                      <a:pt x="3285649" y="492945"/>
                    </a:cubicBezTo>
                    <a:cubicBezTo>
                      <a:pt x="3402181" y="492945"/>
                      <a:pt x="3496795" y="398753"/>
                      <a:pt x="3497316" y="282222"/>
                    </a:cubicBezTo>
                    <a:lnTo>
                      <a:pt x="3497316" y="211667"/>
                    </a:lnTo>
                    <a:cubicBezTo>
                      <a:pt x="3497316" y="155529"/>
                      <a:pt x="3475016" y="101691"/>
                      <a:pt x="3435320" y="61996"/>
                    </a:cubicBezTo>
                    <a:cubicBezTo>
                      <a:pt x="3395625" y="22300"/>
                      <a:pt x="3341787" y="0"/>
                      <a:pt x="3285649" y="0"/>
                    </a:cubicBezTo>
                    <a:close/>
                    <a:moveTo>
                      <a:pt x="3066433" y="969998"/>
                    </a:moveTo>
                    <a:cubicBezTo>
                      <a:pt x="3067632" y="961884"/>
                      <a:pt x="3056203" y="958709"/>
                      <a:pt x="3053028"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4" y="564437"/>
                      <a:pt x="3595980" y="634683"/>
                      <a:pt x="3638850" y="741821"/>
                    </a:cubicBezTo>
                    <a:lnTo>
                      <a:pt x="3708982" y="917222"/>
                    </a:lnTo>
                    <a:lnTo>
                      <a:pt x="3899553" y="1361934"/>
                    </a:lnTo>
                    <a:cubicBezTo>
                      <a:pt x="3904228" y="1372839"/>
                      <a:pt x="3903107"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5"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299" y="2257786"/>
                      <a:pt x="3418422"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moveTo>
                      <a:pt x="4619149" y="0"/>
                    </a:moveTo>
                    <a:cubicBezTo>
                      <a:pt x="4563011" y="0"/>
                      <a:pt x="4509173" y="22300"/>
                      <a:pt x="4469478" y="61996"/>
                    </a:cubicBezTo>
                    <a:cubicBezTo>
                      <a:pt x="4429782" y="101691"/>
                      <a:pt x="4407482" y="155529"/>
                      <a:pt x="4407482" y="211667"/>
                    </a:cubicBezTo>
                    <a:lnTo>
                      <a:pt x="4407482" y="282222"/>
                    </a:lnTo>
                    <a:cubicBezTo>
                      <a:pt x="4408003" y="398753"/>
                      <a:pt x="4502617" y="492945"/>
                      <a:pt x="4619149" y="492945"/>
                    </a:cubicBezTo>
                    <a:cubicBezTo>
                      <a:pt x="4735681" y="492945"/>
                      <a:pt x="4830295" y="398753"/>
                      <a:pt x="4830816" y="282222"/>
                    </a:cubicBezTo>
                    <a:lnTo>
                      <a:pt x="4830816" y="211667"/>
                    </a:lnTo>
                    <a:cubicBezTo>
                      <a:pt x="4830816" y="155529"/>
                      <a:pt x="4808516" y="101691"/>
                      <a:pt x="4768820" y="61996"/>
                    </a:cubicBezTo>
                    <a:cubicBezTo>
                      <a:pt x="4729125" y="22300"/>
                      <a:pt x="4675287" y="0"/>
                      <a:pt x="4619149" y="0"/>
                    </a:cubicBezTo>
                    <a:close/>
                    <a:moveTo>
                      <a:pt x="4399933" y="969998"/>
                    </a:moveTo>
                    <a:cubicBezTo>
                      <a:pt x="4401132" y="961884"/>
                      <a:pt x="4389703" y="958709"/>
                      <a:pt x="4386528"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5" y="1361934"/>
                    </a:cubicBezTo>
                    <a:lnTo>
                      <a:pt x="4195816" y="917222"/>
                    </a:lnTo>
                    <a:lnTo>
                      <a:pt x="4265948" y="741821"/>
                    </a:lnTo>
                    <a:cubicBezTo>
                      <a:pt x="4308818" y="634683"/>
                      <a:pt x="4412594" y="564437"/>
                      <a:pt x="4527991" y="564444"/>
                    </a:cubicBezTo>
                    <a:lnTo>
                      <a:pt x="4710307" y="564444"/>
                    </a:lnTo>
                    <a:cubicBezTo>
                      <a:pt x="4825704" y="564437"/>
                      <a:pt x="4929480" y="634683"/>
                      <a:pt x="4972350" y="741821"/>
                    </a:cubicBezTo>
                    <a:lnTo>
                      <a:pt x="5042483" y="917222"/>
                    </a:lnTo>
                    <a:lnTo>
                      <a:pt x="5233053" y="1361934"/>
                    </a:lnTo>
                    <a:cubicBezTo>
                      <a:pt x="5237727" y="1372839"/>
                      <a:pt x="5236607" y="1385363"/>
                      <a:pt x="5230071" y="1395265"/>
                    </a:cubicBezTo>
                    <a:cubicBezTo>
                      <a:pt x="5223537" y="1405168"/>
                      <a:pt x="5212462" y="1411122"/>
                      <a:pt x="5200597" y="1411111"/>
                    </a:cubicBezTo>
                    <a:lnTo>
                      <a:pt x="5135545" y="1411111"/>
                    </a:lnTo>
                    <a:cubicBezTo>
                      <a:pt x="5079107" y="1411105"/>
                      <a:pt x="5028101" y="1377471"/>
                      <a:pt x="5005863" y="1325598"/>
                    </a:cubicBezTo>
                    <a:lnTo>
                      <a:pt x="4851841" y="966258"/>
                    </a:lnTo>
                    <a:cubicBezTo>
                      <a:pt x="4848595"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799" y="2257786"/>
                      <a:pt x="4751922"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path>
                </a:pathLst>
              </a:custGeom>
              <a:solidFill>
                <a:srgbClr val="494F56"/>
              </a:solidFill>
            </p:spPr>
          </p:sp>
        </p:grpSp>
      </p:grpSp>
      <p:sp>
        <p:nvSpPr>
          <p:cNvPr id="46" name="TextBox 46"/>
          <p:cNvSpPr txBox="1"/>
          <p:nvPr/>
        </p:nvSpPr>
        <p:spPr>
          <a:xfrm>
            <a:off x="8879681" y="3348251"/>
            <a:ext cx="3059344" cy="750566"/>
          </a:xfrm>
          <a:prstGeom prst="rect">
            <a:avLst/>
          </a:prstGeom>
        </p:spPr>
        <p:txBody>
          <a:bodyPr lIns="0" tIns="0" rIns="0" bIns="0" rtlCol="0" anchor="t">
            <a:spAutoFit/>
          </a:bodyPr>
          <a:lstStyle/>
          <a:p>
            <a:pPr>
              <a:lnSpc>
                <a:spcPts val="2020"/>
              </a:lnSpc>
            </a:pPr>
            <a:r>
              <a:rPr lang="en-US" sz="1442">
                <a:solidFill>
                  <a:srgbClr val="000000"/>
                </a:solidFill>
                <a:latin typeface="Open Sans Extra Bold"/>
              </a:rPr>
              <a:t>3 DE CADA 10 MUJERES  REALIZA ACTIVIDADES DEPORTIVAS LUEGO DE LA JORNADA LABORAL </a:t>
            </a:r>
          </a:p>
        </p:txBody>
      </p:sp>
      <p:sp>
        <p:nvSpPr>
          <p:cNvPr id="47" name="TextBox 47"/>
          <p:cNvSpPr txBox="1"/>
          <p:nvPr/>
        </p:nvSpPr>
        <p:spPr>
          <a:xfrm>
            <a:off x="13265581" y="3348251"/>
            <a:ext cx="3059344" cy="750566"/>
          </a:xfrm>
          <a:prstGeom prst="rect">
            <a:avLst/>
          </a:prstGeom>
        </p:spPr>
        <p:txBody>
          <a:bodyPr lIns="0" tIns="0" rIns="0" bIns="0" rtlCol="0" anchor="t">
            <a:spAutoFit/>
          </a:bodyPr>
          <a:lstStyle/>
          <a:p>
            <a:pPr>
              <a:lnSpc>
                <a:spcPts val="2020"/>
              </a:lnSpc>
            </a:pPr>
            <a:r>
              <a:rPr lang="en-US" sz="1442">
                <a:solidFill>
                  <a:srgbClr val="000000"/>
                </a:solidFill>
                <a:latin typeface="Open Sans Extra Bold"/>
              </a:rPr>
              <a:t>6 DE CADA 10 VARONES  REALIZA ACTIVIDADES DEPORTIVAS LUEGO DE LA JORNADA LABORAL </a:t>
            </a:r>
          </a:p>
        </p:txBody>
      </p:sp>
      <p:grpSp>
        <p:nvGrpSpPr>
          <p:cNvPr id="48" name="Group 48"/>
          <p:cNvGrpSpPr/>
          <p:nvPr/>
        </p:nvGrpSpPr>
        <p:grpSpPr>
          <a:xfrm>
            <a:off x="8879681" y="6834432"/>
            <a:ext cx="3059344" cy="520463"/>
            <a:chOff x="0" y="0"/>
            <a:chExt cx="4079125" cy="693950"/>
          </a:xfrm>
        </p:grpSpPr>
        <p:grpSp>
          <p:nvGrpSpPr>
            <p:cNvPr id="49" name="Group 49"/>
            <p:cNvGrpSpPr>
              <a:grpSpLocks noChangeAspect="1"/>
            </p:cNvGrpSpPr>
            <p:nvPr/>
          </p:nvGrpSpPr>
          <p:grpSpPr>
            <a:xfrm>
              <a:off x="0" y="0"/>
              <a:ext cx="4079125" cy="693950"/>
              <a:chOff x="0" y="0"/>
              <a:chExt cx="13271500" cy="2257778"/>
            </a:xfrm>
          </p:grpSpPr>
          <p:sp>
            <p:nvSpPr>
              <p:cNvPr id="50" name="Freeform 50"/>
              <p:cNvSpPr/>
              <p:nvPr/>
            </p:nvSpPr>
            <p:spPr>
              <a:xfrm>
                <a:off x="16351" y="0"/>
                <a:ext cx="3904228" cy="2257821"/>
              </a:xfrm>
              <a:custGeom>
                <a:avLst/>
                <a:gdLst/>
                <a:ahLst/>
                <a:cxnLst/>
                <a:rect l="l" t="t" r="r" b="b"/>
                <a:pathLst>
                  <a:path w="3904228"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moveTo>
                      <a:pt x="3285649" y="0"/>
                    </a:moveTo>
                    <a:lnTo>
                      <a:pt x="3285649" y="0"/>
                    </a:lnTo>
                    <a:cubicBezTo>
                      <a:pt x="3229512" y="0"/>
                      <a:pt x="3175673" y="22301"/>
                      <a:pt x="3135978" y="61996"/>
                    </a:cubicBezTo>
                    <a:cubicBezTo>
                      <a:pt x="3096283" y="101691"/>
                      <a:pt x="3073982" y="155529"/>
                      <a:pt x="3073982" y="211667"/>
                    </a:cubicBezTo>
                    <a:lnTo>
                      <a:pt x="3073982" y="282222"/>
                    </a:lnTo>
                    <a:cubicBezTo>
                      <a:pt x="3074503"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5" y="1325598"/>
                    </a:lnTo>
                    <a:cubicBezTo>
                      <a:pt x="2876748" y="1377518"/>
                      <a:pt x="2825672" y="1411161"/>
                      <a:pt x="2769182" y="1411111"/>
                    </a:cubicBezTo>
                    <a:lnTo>
                      <a:pt x="2704130" y="1411111"/>
                    </a:lnTo>
                    <a:cubicBezTo>
                      <a:pt x="2692266" y="1411122"/>
                      <a:pt x="2681190"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3" y="564437"/>
                      <a:pt x="3595980" y="634683"/>
                      <a:pt x="3638850" y="741821"/>
                    </a:cubicBezTo>
                    <a:lnTo>
                      <a:pt x="3708982" y="917222"/>
                    </a:lnTo>
                    <a:lnTo>
                      <a:pt x="3899553" y="1361934"/>
                    </a:lnTo>
                    <a:cubicBezTo>
                      <a:pt x="3904228" y="1372839"/>
                      <a:pt x="3903108"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3" y="2139879"/>
                    </a:lnTo>
                    <a:cubicBezTo>
                      <a:pt x="3152942" y="2207948"/>
                      <a:pt x="3094025" y="2257821"/>
                      <a:pt x="3025017" y="2257778"/>
                    </a:cubicBezTo>
                    <a:lnTo>
                      <a:pt x="2971183" y="2257778"/>
                    </a:lnTo>
                    <a:cubicBezTo>
                      <a:pt x="2961328" y="2257771"/>
                      <a:pt x="2951924" y="2253643"/>
                      <a:pt x="2945250" y="2246392"/>
                    </a:cubicBezTo>
                    <a:cubicBezTo>
                      <a:pt x="2938575" y="2239141"/>
                      <a:pt x="2935238" y="2229429"/>
                      <a:pt x="2936046" y="2219607"/>
                    </a:cubicBezTo>
                    <a:lnTo>
                      <a:pt x="3003427" y="1411111"/>
                    </a:lnTo>
                    <a:lnTo>
                      <a:pt x="3066433" y="969998"/>
                    </a:lnTo>
                    <a:close/>
                  </a:path>
                </a:pathLst>
              </a:custGeom>
              <a:solidFill>
                <a:srgbClr val="6CE5E8"/>
              </a:solidFill>
            </p:spPr>
          </p:sp>
          <p:sp>
            <p:nvSpPr>
              <p:cNvPr id="51" name="Freeform 51"/>
              <p:cNvSpPr/>
              <p:nvPr/>
            </p:nvSpPr>
            <p:spPr>
              <a:xfrm>
                <a:off x="4016851" y="0"/>
                <a:ext cx="9238227" cy="2257821"/>
              </a:xfrm>
              <a:custGeom>
                <a:avLst/>
                <a:gdLst/>
                <a:ahLst/>
                <a:cxnLst/>
                <a:rect l="l" t="t" r="r" b="b"/>
                <a:pathLst>
                  <a:path w="9238227" h="2257821">
                    <a:moveTo>
                      <a:pt x="618649" y="0"/>
                    </a:moveTo>
                    <a:cubicBezTo>
                      <a:pt x="501749" y="0"/>
                      <a:pt x="406982" y="94766"/>
                      <a:pt x="406982" y="211667"/>
                    </a:cubicBezTo>
                    <a:lnTo>
                      <a:pt x="406982" y="282222"/>
                    </a:lnTo>
                    <a:cubicBezTo>
                      <a:pt x="407504"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4" y="1325598"/>
                    </a:lnTo>
                    <a:cubicBezTo>
                      <a:pt x="209748" y="1377518"/>
                      <a:pt x="158672" y="1411161"/>
                      <a:pt x="102182" y="1411111"/>
                    </a:cubicBezTo>
                    <a:lnTo>
                      <a:pt x="37130" y="1411111"/>
                    </a:lnTo>
                    <a:cubicBezTo>
                      <a:pt x="25266" y="1411122"/>
                      <a:pt x="14191" y="1405168"/>
                      <a:pt x="7655" y="1395265"/>
                    </a:cubicBezTo>
                    <a:cubicBezTo>
                      <a:pt x="1120" y="1385363"/>
                      <a:pt x="0" y="1372839"/>
                      <a:pt x="4674" y="1361934"/>
                    </a:cubicBezTo>
                    <a:lnTo>
                      <a:pt x="195316" y="917222"/>
                    </a:lnTo>
                    <a:lnTo>
                      <a:pt x="265448" y="741821"/>
                    </a:lnTo>
                    <a:cubicBezTo>
                      <a:pt x="308318" y="634683"/>
                      <a:pt x="412095" y="564437"/>
                      <a:pt x="527491" y="564444"/>
                    </a:cubicBezTo>
                    <a:lnTo>
                      <a:pt x="709807" y="564444"/>
                    </a:lnTo>
                    <a:cubicBezTo>
                      <a:pt x="825203"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300" y="2257786"/>
                      <a:pt x="751423" y="2207921"/>
                      <a:pt x="740075" y="2139879"/>
                    </a:cubicBezTo>
                    <a:lnTo>
                      <a:pt x="625704" y="1452880"/>
                    </a:lnTo>
                    <a:cubicBezTo>
                      <a:pt x="624364" y="1444978"/>
                      <a:pt x="613075" y="1444978"/>
                      <a:pt x="611735" y="1452880"/>
                    </a:cubicBezTo>
                    <a:lnTo>
                      <a:pt x="497294" y="2139879"/>
                    </a:lnTo>
                    <a:cubicBezTo>
                      <a:pt x="485942" y="2207948"/>
                      <a:pt x="427025" y="2257821"/>
                      <a:pt x="358017" y="2257778"/>
                    </a:cubicBezTo>
                    <a:lnTo>
                      <a:pt x="304183" y="2257778"/>
                    </a:lnTo>
                    <a:cubicBezTo>
                      <a:pt x="294328" y="2257771"/>
                      <a:pt x="284924" y="2253643"/>
                      <a:pt x="278250" y="2246392"/>
                    </a:cubicBezTo>
                    <a:cubicBezTo>
                      <a:pt x="271576" y="2239141"/>
                      <a:pt x="268238" y="2229429"/>
                      <a:pt x="269046" y="2219607"/>
                    </a:cubicBezTo>
                    <a:lnTo>
                      <a:pt x="336427" y="1411111"/>
                    </a:lnTo>
                    <a:lnTo>
                      <a:pt x="399433" y="969998"/>
                    </a:lnTo>
                    <a:close/>
                    <a:moveTo>
                      <a:pt x="1952149" y="0"/>
                    </a:moveTo>
                    <a:cubicBezTo>
                      <a:pt x="1835249" y="0"/>
                      <a:pt x="1740482" y="94766"/>
                      <a:pt x="1740482" y="211667"/>
                    </a:cubicBezTo>
                    <a:lnTo>
                      <a:pt x="1740482" y="282222"/>
                    </a:lnTo>
                    <a:cubicBezTo>
                      <a:pt x="1741004" y="398753"/>
                      <a:pt x="1835617" y="492944"/>
                      <a:pt x="1952149" y="492944"/>
                    </a:cubicBezTo>
                    <a:cubicBezTo>
                      <a:pt x="2068681" y="492944"/>
                      <a:pt x="2163294" y="398753"/>
                      <a:pt x="2163816" y="282222"/>
                    </a:cubicBezTo>
                    <a:lnTo>
                      <a:pt x="2163816" y="211667"/>
                    </a:lnTo>
                    <a:cubicBezTo>
                      <a:pt x="2163816" y="94766"/>
                      <a:pt x="2069049" y="0"/>
                      <a:pt x="1952149" y="0"/>
                    </a:cubicBezTo>
                    <a:close/>
                    <a:moveTo>
                      <a:pt x="1732933" y="969998"/>
                    </a:moveTo>
                    <a:cubicBezTo>
                      <a:pt x="1734132" y="961884"/>
                      <a:pt x="1722702" y="958709"/>
                      <a:pt x="1719527"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4" y="1361934"/>
                    </a:cubicBezTo>
                    <a:lnTo>
                      <a:pt x="1528816" y="917222"/>
                    </a:lnTo>
                    <a:lnTo>
                      <a:pt x="1598948" y="741821"/>
                    </a:lnTo>
                    <a:cubicBezTo>
                      <a:pt x="1641818" y="634683"/>
                      <a:pt x="1745595" y="564437"/>
                      <a:pt x="1860991" y="564444"/>
                    </a:cubicBezTo>
                    <a:lnTo>
                      <a:pt x="2043307" y="564444"/>
                    </a:lnTo>
                    <a:cubicBezTo>
                      <a:pt x="2158703" y="564437"/>
                      <a:pt x="2262480" y="634683"/>
                      <a:pt x="2305350" y="741821"/>
                    </a:cubicBezTo>
                    <a:lnTo>
                      <a:pt x="2375482" y="917222"/>
                    </a:lnTo>
                    <a:lnTo>
                      <a:pt x="2566053" y="1361934"/>
                    </a:lnTo>
                    <a:cubicBezTo>
                      <a:pt x="2570728"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800" y="2257786"/>
                      <a:pt x="2084923"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229511" y="0"/>
                      <a:pt x="3175673" y="22300"/>
                      <a:pt x="3135978" y="61996"/>
                    </a:cubicBezTo>
                    <a:cubicBezTo>
                      <a:pt x="3096282" y="101691"/>
                      <a:pt x="3073982" y="155529"/>
                      <a:pt x="3073982" y="211667"/>
                    </a:cubicBezTo>
                    <a:lnTo>
                      <a:pt x="3073982" y="282222"/>
                    </a:lnTo>
                    <a:cubicBezTo>
                      <a:pt x="3074503" y="398753"/>
                      <a:pt x="3169117" y="492945"/>
                      <a:pt x="3285649" y="492945"/>
                    </a:cubicBezTo>
                    <a:cubicBezTo>
                      <a:pt x="3402181" y="492945"/>
                      <a:pt x="3496795" y="398753"/>
                      <a:pt x="3497316" y="282222"/>
                    </a:cubicBezTo>
                    <a:lnTo>
                      <a:pt x="3497316" y="211667"/>
                    </a:lnTo>
                    <a:cubicBezTo>
                      <a:pt x="3497316" y="155529"/>
                      <a:pt x="3475016" y="101691"/>
                      <a:pt x="3435320" y="61996"/>
                    </a:cubicBezTo>
                    <a:cubicBezTo>
                      <a:pt x="3395625" y="22300"/>
                      <a:pt x="3341787" y="0"/>
                      <a:pt x="3285649" y="0"/>
                    </a:cubicBezTo>
                    <a:close/>
                    <a:moveTo>
                      <a:pt x="3066433" y="969998"/>
                    </a:moveTo>
                    <a:cubicBezTo>
                      <a:pt x="3067632" y="961884"/>
                      <a:pt x="3056203" y="958709"/>
                      <a:pt x="3053028"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4" y="564437"/>
                      <a:pt x="3595980" y="634683"/>
                      <a:pt x="3638850" y="741821"/>
                    </a:cubicBezTo>
                    <a:lnTo>
                      <a:pt x="3708982" y="917222"/>
                    </a:lnTo>
                    <a:lnTo>
                      <a:pt x="3899553" y="1361934"/>
                    </a:lnTo>
                    <a:cubicBezTo>
                      <a:pt x="3904228" y="1372839"/>
                      <a:pt x="3903107"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5"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299" y="2257786"/>
                      <a:pt x="3418422"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moveTo>
                      <a:pt x="4619149" y="0"/>
                    </a:moveTo>
                    <a:cubicBezTo>
                      <a:pt x="4563011" y="0"/>
                      <a:pt x="4509173" y="22300"/>
                      <a:pt x="4469478" y="61996"/>
                    </a:cubicBezTo>
                    <a:cubicBezTo>
                      <a:pt x="4429782" y="101691"/>
                      <a:pt x="4407482" y="155529"/>
                      <a:pt x="4407482" y="211667"/>
                    </a:cubicBezTo>
                    <a:lnTo>
                      <a:pt x="4407482" y="282222"/>
                    </a:lnTo>
                    <a:cubicBezTo>
                      <a:pt x="4408003" y="398753"/>
                      <a:pt x="4502617" y="492945"/>
                      <a:pt x="4619149" y="492945"/>
                    </a:cubicBezTo>
                    <a:cubicBezTo>
                      <a:pt x="4735681" y="492945"/>
                      <a:pt x="4830295" y="398753"/>
                      <a:pt x="4830816" y="282222"/>
                    </a:cubicBezTo>
                    <a:lnTo>
                      <a:pt x="4830816" y="211667"/>
                    </a:lnTo>
                    <a:cubicBezTo>
                      <a:pt x="4830816" y="155529"/>
                      <a:pt x="4808516" y="101691"/>
                      <a:pt x="4768820" y="61996"/>
                    </a:cubicBezTo>
                    <a:cubicBezTo>
                      <a:pt x="4729125" y="22300"/>
                      <a:pt x="4675287" y="0"/>
                      <a:pt x="4619149" y="0"/>
                    </a:cubicBezTo>
                    <a:close/>
                    <a:moveTo>
                      <a:pt x="4399933" y="969998"/>
                    </a:moveTo>
                    <a:cubicBezTo>
                      <a:pt x="4401132" y="961884"/>
                      <a:pt x="4389703" y="958709"/>
                      <a:pt x="4386528"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5" y="1361934"/>
                    </a:cubicBezTo>
                    <a:lnTo>
                      <a:pt x="4195816" y="917222"/>
                    </a:lnTo>
                    <a:lnTo>
                      <a:pt x="4265948" y="741821"/>
                    </a:lnTo>
                    <a:cubicBezTo>
                      <a:pt x="4308818" y="634683"/>
                      <a:pt x="4412594" y="564437"/>
                      <a:pt x="4527991" y="564444"/>
                    </a:cubicBezTo>
                    <a:lnTo>
                      <a:pt x="4710307" y="564444"/>
                    </a:lnTo>
                    <a:cubicBezTo>
                      <a:pt x="4825704" y="564437"/>
                      <a:pt x="4929480" y="634683"/>
                      <a:pt x="4972350" y="741821"/>
                    </a:cubicBezTo>
                    <a:lnTo>
                      <a:pt x="5042482" y="917222"/>
                    </a:lnTo>
                    <a:lnTo>
                      <a:pt x="5233053" y="1361934"/>
                    </a:lnTo>
                    <a:cubicBezTo>
                      <a:pt x="5237728" y="1372839"/>
                      <a:pt x="5236607"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5"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799" y="2257786"/>
                      <a:pt x="4751922"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96511" y="0"/>
                      <a:pt x="5842673" y="22300"/>
                      <a:pt x="5802978" y="61996"/>
                    </a:cubicBezTo>
                    <a:cubicBezTo>
                      <a:pt x="5763282" y="101691"/>
                      <a:pt x="5740982" y="155529"/>
                      <a:pt x="5740982" y="211667"/>
                    </a:cubicBezTo>
                    <a:lnTo>
                      <a:pt x="5740982" y="282222"/>
                    </a:lnTo>
                    <a:cubicBezTo>
                      <a:pt x="5741503" y="398753"/>
                      <a:pt x="5836117" y="492945"/>
                      <a:pt x="5952649" y="492945"/>
                    </a:cubicBezTo>
                    <a:cubicBezTo>
                      <a:pt x="6069181" y="492945"/>
                      <a:pt x="6163795" y="398753"/>
                      <a:pt x="6164316" y="282222"/>
                    </a:cubicBezTo>
                    <a:lnTo>
                      <a:pt x="6164316" y="211667"/>
                    </a:lnTo>
                    <a:cubicBezTo>
                      <a:pt x="6164316" y="155529"/>
                      <a:pt x="6142016" y="101691"/>
                      <a:pt x="6102320" y="61996"/>
                    </a:cubicBezTo>
                    <a:cubicBezTo>
                      <a:pt x="6062625" y="22300"/>
                      <a:pt x="6008787" y="0"/>
                      <a:pt x="5952649" y="0"/>
                    </a:cubicBezTo>
                    <a:close/>
                    <a:moveTo>
                      <a:pt x="5733433" y="969998"/>
                    </a:moveTo>
                    <a:cubicBezTo>
                      <a:pt x="5734632" y="961884"/>
                      <a:pt x="5723203" y="958709"/>
                      <a:pt x="5720028"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5" y="1361934"/>
                    </a:cubicBezTo>
                    <a:lnTo>
                      <a:pt x="5529316" y="917222"/>
                    </a:lnTo>
                    <a:lnTo>
                      <a:pt x="5599448" y="741821"/>
                    </a:lnTo>
                    <a:cubicBezTo>
                      <a:pt x="5642318" y="634683"/>
                      <a:pt x="5746094" y="564437"/>
                      <a:pt x="5861491" y="564444"/>
                    </a:cubicBezTo>
                    <a:lnTo>
                      <a:pt x="6043807" y="564444"/>
                    </a:lnTo>
                    <a:cubicBezTo>
                      <a:pt x="6159204"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5"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299" y="2257786"/>
                      <a:pt x="6085422"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2" y="917222"/>
                    </a:lnTo>
                    <a:lnTo>
                      <a:pt x="7900053" y="1361934"/>
                    </a:lnTo>
                    <a:cubicBezTo>
                      <a:pt x="7904728" y="1372839"/>
                      <a:pt x="7903607" y="1385363"/>
                      <a:pt x="7897072" y="1395265"/>
                    </a:cubicBezTo>
                    <a:cubicBezTo>
                      <a:pt x="7890537" y="1405168"/>
                      <a:pt x="7879462" y="1411122"/>
                      <a:pt x="7867597" y="1411111"/>
                    </a:cubicBezTo>
                    <a:lnTo>
                      <a:pt x="7802545" y="1411111"/>
                    </a:lnTo>
                    <a:cubicBezTo>
                      <a:pt x="7746107" y="1411105"/>
                      <a:pt x="7695101" y="1377471"/>
                      <a:pt x="7672864"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moveTo>
                      <a:pt x="8619649" y="0"/>
                    </a:moveTo>
                    <a:cubicBezTo>
                      <a:pt x="8563511" y="0"/>
                      <a:pt x="8509673" y="22300"/>
                      <a:pt x="8469978" y="61996"/>
                    </a:cubicBezTo>
                    <a:cubicBezTo>
                      <a:pt x="8430282" y="101691"/>
                      <a:pt x="8407982" y="155529"/>
                      <a:pt x="8407982" y="211667"/>
                    </a:cubicBezTo>
                    <a:lnTo>
                      <a:pt x="8407982" y="282222"/>
                    </a:lnTo>
                    <a:cubicBezTo>
                      <a:pt x="8408503" y="398753"/>
                      <a:pt x="8503117" y="492945"/>
                      <a:pt x="8619649" y="492945"/>
                    </a:cubicBezTo>
                    <a:cubicBezTo>
                      <a:pt x="8736181" y="492945"/>
                      <a:pt x="8830795" y="398753"/>
                      <a:pt x="8831316" y="282222"/>
                    </a:cubicBezTo>
                    <a:lnTo>
                      <a:pt x="8831316" y="211667"/>
                    </a:lnTo>
                    <a:cubicBezTo>
                      <a:pt x="8831316" y="155529"/>
                      <a:pt x="8809016" y="101691"/>
                      <a:pt x="8769320" y="61996"/>
                    </a:cubicBezTo>
                    <a:cubicBezTo>
                      <a:pt x="8729625" y="22300"/>
                      <a:pt x="8675787" y="0"/>
                      <a:pt x="8619649" y="0"/>
                    </a:cubicBezTo>
                    <a:close/>
                    <a:moveTo>
                      <a:pt x="8400433" y="969998"/>
                    </a:moveTo>
                    <a:cubicBezTo>
                      <a:pt x="8401632" y="961884"/>
                      <a:pt x="8390203" y="958709"/>
                      <a:pt x="8387028" y="966258"/>
                    </a:cubicBezTo>
                    <a:lnTo>
                      <a:pt x="8233004" y="1325598"/>
                    </a:lnTo>
                    <a:cubicBezTo>
                      <a:pt x="8210748" y="1377518"/>
                      <a:pt x="8159672" y="1411161"/>
                      <a:pt x="8103182" y="1411111"/>
                    </a:cubicBezTo>
                    <a:lnTo>
                      <a:pt x="8038130" y="1411111"/>
                    </a:lnTo>
                    <a:cubicBezTo>
                      <a:pt x="8026266" y="1411122"/>
                      <a:pt x="8015191" y="1405168"/>
                      <a:pt x="8008655" y="1395265"/>
                    </a:cubicBezTo>
                    <a:cubicBezTo>
                      <a:pt x="8002120" y="1385363"/>
                      <a:pt x="8001000" y="1372839"/>
                      <a:pt x="8005675" y="1361934"/>
                    </a:cubicBezTo>
                    <a:lnTo>
                      <a:pt x="8196316" y="917222"/>
                    </a:lnTo>
                    <a:lnTo>
                      <a:pt x="8266448" y="741821"/>
                    </a:lnTo>
                    <a:cubicBezTo>
                      <a:pt x="8309318" y="634683"/>
                      <a:pt x="8413094" y="564437"/>
                      <a:pt x="8528491" y="564444"/>
                    </a:cubicBezTo>
                    <a:lnTo>
                      <a:pt x="8710807" y="564444"/>
                    </a:lnTo>
                    <a:cubicBezTo>
                      <a:pt x="8826204" y="564437"/>
                      <a:pt x="8929980" y="634683"/>
                      <a:pt x="8972850" y="741821"/>
                    </a:cubicBezTo>
                    <a:lnTo>
                      <a:pt x="9042983" y="917222"/>
                    </a:lnTo>
                    <a:lnTo>
                      <a:pt x="9233553" y="1361934"/>
                    </a:lnTo>
                    <a:cubicBezTo>
                      <a:pt x="9238227" y="1372839"/>
                      <a:pt x="9237107" y="1385363"/>
                      <a:pt x="9230571" y="1395265"/>
                    </a:cubicBezTo>
                    <a:cubicBezTo>
                      <a:pt x="9224037" y="1405168"/>
                      <a:pt x="9212962" y="1411122"/>
                      <a:pt x="9201097" y="1411111"/>
                    </a:cubicBezTo>
                    <a:lnTo>
                      <a:pt x="9136045" y="1411111"/>
                    </a:lnTo>
                    <a:cubicBezTo>
                      <a:pt x="9079607" y="1411105"/>
                      <a:pt x="9028601" y="1377471"/>
                      <a:pt x="9006363" y="1325598"/>
                    </a:cubicBezTo>
                    <a:lnTo>
                      <a:pt x="8852341" y="966258"/>
                    </a:lnTo>
                    <a:cubicBezTo>
                      <a:pt x="8849095" y="958709"/>
                      <a:pt x="8837736" y="961884"/>
                      <a:pt x="8838865" y="969998"/>
                    </a:cubicBezTo>
                    <a:lnTo>
                      <a:pt x="8901871" y="1411111"/>
                    </a:lnTo>
                    <a:lnTo>
                      <a:pt x="8969252" y="2219607"/>
                    </a:lnTo>
                    <a:cubicBezTo>
                      <a:pt x="8970060" y="2229429"/>
                      <a:pt x="8966722" y="2239141"/>
                      <a:pt x="8960048" y="2246392"/>
                    </a:cubicBezTo>
                    <a:cubicBezTo>
                      <a:pt x="8953374" y="2253643"/>
                      <a:pt x="8943970" y="2257771"/>
                      <a:pt x="8934115" y="2257778"/>
                    </a:cubicBezTo>
                    <a:lnTo>
                      <a:pt x="8880281" y="2257778"/>
                    </a:lnTo>
                    <a:cubicBezTo>
                      <a:pt x="8811299" y="2257786"/>
                      <a:pt x="8752422" y="2207921"/>
                      <a:pt x="8741075" y="2139879"/>
                    </a:cubicBezTo>
                    <a:lnTo>
                      <a:pt x="8626704" y="1452880"/>
                    </a:lnTo>
                    <a:cubicBezTo>
                      <a:pt x="8625364" y="1444978"/>
                      <a:pt x="8614075" y="1444978"/>
                      <a:pt x="8612735" y="1452880"/>
                    </a:cubicBezTo>
                    <a:lnTo>
                      <a:pt x="8498294" y="2139879"/>
                    </a:lnTo>
                    <a:cubicBezTo>
                      <a:pt x="8486942" y="2207948"/>
                      <a:pt x="8428025" y="2257821"/>
                      <a:pt x="8359017" y="2257778"/>
                    </a:cubicBezTo>
                    <a:lnTo>
                      <a:pt x="8305183" y="2257778"/>
                    </a:lnTo>
                    <a:cubicBezTo>
                      <a:pt x="8295328" y="2257771"/>
                      <a:pt x="8285924" y="2253643"/>
                      <a:pt x="8279250" y="2246392"/>
                    </a:cubicBezTo>
                    <a:cubicBezTo>
                      <a:pt x="8272576" y="2239141"/>
                      <a:pt x="8269238" y="2229429"/>
                      <a:pt x="8270046" y="2219607"/>
                    </a:cubicBezTo>
                    <a:lnTo>
                      <a:pt x="8337427" y="1411111"/>
                    </a:lnTo>
                    <a:lnTo>
                      <a:pt x="8400433" y="969998"/>
                    </a:lnTo>
                    <a:close/>
                  </a:path>
                </a:pathLst>
              </a:custGeom>
              <a:solidFill>
                <a:srgbClr val="494F56"/>
              </a:solidFill>
            </p:spPr>
          </p:sp>
        </p:grpSp>
      </p:grpSp>
      <p:sp>
        <p:nvSpPr>
          <p:cNvPr id="52" name="TextBox 52"/>
          <p:cNvSpPr txBox="1"/>
          <p:nvPr/>
        </p:nvSpPr>
        <p:spPr>
          <a:xfrm>
            <a:off x="8879681" y="7548276"/>
            <a:ext cx="3059344" cy="750566"/>
          </a:xfrm>
          <a:prstGeom prst="rect">
            <a:avLst/>
          </a:prstGeom>
        </p:spPr>
        <p:txBody>
          <a:bodyPr lIns="0" tIns="0" rIns="0" bIns="0" rtlCol="0" anchor="t">
            <a:spAutoFit/>
          </a:bodyPr>
          <a:lstStyle/>
          <a:p>
            <a:pPr>
              <a:lnSpc>
                <a:spcPts val="2020"/>
              </a:lnSpc>
            </a:pPr>
            <a:r>
              <a:rPr lang="en-US" sz="1442">
                <a:solidFill>
                  <a:srgbClr val="000000"/>
                </a:solidFill>
                <a:latin typeface="Open Sans Extra Bold"/>
              </a:rPr>
              <a:t>3 DE CADA 10 MUJERES  REALIZA ACTIVIDADES DE OCIO LUEGO DE LA JORNADA LABORAL </a:t>
            </a:r>
          </a:p>
        </p:txBody>
      </p:sp>
      <p:grpSp>
        <p:nvGrpSpPr>
          <p:cNvPr id="53" name="Group 53"/>
          <p:cNvGrpSpPr/>
          <p:nvPr/>
        </p:nvGrpSpPr>
        <p:grpSpPr>
          <a:xfrm>
            <a:off x="13265581" y="6834432"/>
            <a:ext cx="3059344" cy="520463"/>
            <a:chOff x="0" y="0"/>
            <a:chExt cx="4079125" cy="693950"/>
          </a:xfrm>
        </p:grpSpPr>
        <p:grpSp>
          <p:nvGrpSpPr>
            <p:cNvPr id="54" name="Group 54"/>
            <p:cNvGrpSpPr>
              <a:grpSpLocks noChangeAspect="1"/>
            </p:cNvGrpSpPr>
            <p:nvPr/>
          </p:nvGrpSpPr>
          <p:grpSpPr>
            <a:xfrm>
              <a:off x="0" y="0"/>
              <a:ext cx="4079125" cy="693950"/>
              <a:chOff x="0" y="0"/>
              <a:chExt cx="13271500" cy="2257778"/>
            </a:xfrm>
          </p:grpSpPr>
          <p:sp>
            <p:nvSpPr>
              <p:cNvPr id="55" name="Freeform 55"/>
              <p:cNvSpPr/>
              <p:nvPr/>
            </p:nvSpPr>
            <p:spPr>
              <a:xfrm>
                <a:off x="16351" y="0"/>
                <a:ext cx="7904728" cy="2257821"/>
              </a:xfrm>
              <a:custGeom>
                <a:avLst/>
                <a:gdLst/>
                <a:ahLst/>
                <a:cxnLst/>
                <a:rect l="l" t="t" r="r" b="b"/>
                <a:pathLst>
                  <a:path w="7904728"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moveTo>
                      <a:pt x="3285649" y="0"/>
                    </a:moveTo>
                    <a:lnTo>
                      <a:pt x="3285649" y="0"/>
                    </a:lnTo>
                    <a:cubicBezTo>
                      <a:pt x="3229512" y="0"/>
                      <a:pt x="3175673" y="22301"/>
                      <a:pt x="3135978" y="61996"/>
                    </a:cubicBezTo>
                    <a:cubicBezTo>
                      <a:pt x="3096283" y="101691"/>
                      <a:pt x="3073982" y="155529"/>
                      <a:pt x="3073982" y="211667"/>
                    </a:cubicBezTo>
                    <a:lnTo>
                      <a:pt x="3073982" y="282222"/>
                    </a:lnTo>
                    <a:cubicBezTo>
                      <a:pt x="3074503"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5" y="1325598"/>
                    </a:lnTo>
                    <a:cubicBezTo>
                      <a:pt x="2876748" y="1377518"/>
                      <a:pt x="2825672" y="1411161"/>
                      <a:pt x="2769182" y="1411111"/>
                    </a:cubicBezTo>
                    <a:lnTo>
                      <a:pt x="2704130" y="1411111"/>
                    </a:lnTo>
                    <a:cubicBezTo>
                      <a:pt x="2692266" y="1411122"/>
                      <a:pt x="2681190"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3" y="564437"/>
                      <a:pt x="3595980" y="634683"/>
                      <a:pt x="3638850" y="741821"/>
                    </a:cubicBezTo>
                    <a:lnTo>
                      <a:pt x="3708982" y="917222"/>
                    </a:lnTo>
                    <a:lnTo>
                      <a:pt x="3899553" y="1361934"/>
                    </a:lnTo>
                    <a:cubicBezTo>
                      <a:pt x="3904228" y="1372839"/>
                      <a:pt x="3903108"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3" y="2139879"/>
                    </a:lnTo>
                    <a:cubicBezTo>
                      <a:pt x="3152942" y="2207948"/>
                      <a:pt x="3094025" y="2257821"/>
                      <a:pt x="3025017" y="2257778"/>
                    </a:cubicBezTo>
                    <a:lnTo>
                      <a:pt x="2971183" y="2257778"/>
                    </a:lnTo>
                    <a:cubicBezTo>
                      <a:pt x="2961328" y="2257771"/>
                      <a:pt x="2951924" y="2253643"/>
                      <a:pt x="2945250" y="2246392"/>
                    </a:cubicBezTo>
                    <a:cubicBezTo>
                      <a:pt x="2938575" y="2239141"/>
                      <a:pt x="2935238" y="2229429"/>
                      <a:pt x="2936046" y="2219607"/>
                    </a:cubicBezTo>
                    <a:lnTo>
                      <a:pt x="3003427" y="1411111"/>
                    </a:lnTo>
                    <a:lnTo>
                      <a:pt x="3066433" y="969998"/>
                    </a:lnTo>
                    <a:close/>
                    <a:moveTo>
                      <a:pt x="4619149" y="0"/>
                    </a:moveTo>
                    <a:cubicBezTo>
                      <a:pt x="4502249" y="0"/>
                      <a:pt x="4407482" y="94766"/>
                      <a:pt x="4407482" y="211667"/>
                    </a:cubicBezTo>
                    <a:lnTo>
                      <a:pt x="4407482" y="282222"/>
                    </a:lnTo>
                    <a:cubicBezTo>
                      <a:pt x="4408004" y="398753"/>
                      <a:pt x="4502617" y="492944"/>
                      <a:pt x="4619149" y="492944"/>
                    </a:cubicBezTo>
                    <a:cubicBezTo>
                      <a:pt x="4735681" y="492944"/>
                      <a:pt x="4830294" y="398753"/>
                      <a:pt x="4830816" y="282222"/>
                    </a:cubicBezTo>
                    <a:lnTo>
                      <a:pt x="4830816" y="211667"/>
                    </a:lnTo>
                    <a:cubicBezTo>
                      <a:pt x="4830816" y="94766"/>
                      <a:pt x="4736049" y="0"/>
                      <a:pt x="4619149" y="0"/>
                    </a:cubicBezTo>
                    <a:close/>
                    <a:moveTo>
                      <a:pt x="4399933" y="969998"/>
                    </a:moveTo>
                    <a:cubicBezTo>
                      <a:pt x="4401132" y="961884"/>
                      <a:pt x="4389702" y="958709"/>
                      <a:pt x="4386527"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4" y="1361934"/>
                    </a:cubicBezTo>
                    <a:lnTo>
                      <a:pt x="4195816" y="917222"/>
                    </a:lnTo>
                    <a:lnTo>
                      <a:pt x="4265948" y="741821"/>
                    </a:lnTo>
                    <a:cubicBezTo>
                      <a:pt x="4308818" y="634683"/>
                      <a:pt x="4412595" y="564437"/>
                      <a:pt x="4527991" y="564444"/>
                    </a:cubicBezTo>
                    <a:lnTo>
                      <a:pt x="4710307" y="564444"/>
                    </a:lnTo>
                    <a:cubicBezTo>
                      <a:pt x="4825703" y="564437"/>
                      <a:pt x="4929480" y="634683"/>
                      <a:pt x="4972350" y="741821"/>
                    </a:cubicBezTo>
                    <a:lnTo>
                      <a:pt x="5042482" y="917222"/>
                    </a:lnTo>
                    <a:lnTo>
                      <a:pt x="5233053" y="1361934"/>
                    </a:lnTo>
                    <a:cubicBezTo>
                      <a:pt x="5237728" y="1372839"/>
                      <a:pt x="5236608"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6"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800" y="2257786"/>
                      <a:pt x="4751923"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35749" y="0"/>
                      <a:pt x="5740982" y="94766"/>
                      <a:pt x="5740982" y="211667"/>
                    </a:cubicBezTo>
                    <a:lnTo>
                      <a:pt x="5740982" y="282222"/>
                    </a:lnTo>
                    <a:cubicBezTo>
                      <a:pt x="5741504" y="398753"/>
                      <a:pt x="5836117" y="492944"/>
                      <a:pt x="5952649" y="492944"/>
                    </a:cubicBezTo>
                    <a:cubicBezTo>
                      <a:pt x="6069181" y="492944"/>
                      <a:pt x="6163794" y="398753"/>
                      <a:pt x="6164316" y="282222"/>
                    </a:cubicBezTo>
                    <a:lnTo>
                      <a:pt x="6164316" y="211667"/>
                    </a:lnTo>
                    <a:cubicBezTo>
                      <a:pt x="6164316" y="94766"/>
                      <a:pt x="6069549" y="0"/>
                      <a:pt x="5952649" y="0"/>
                    </a:cubicBezTo>
                    <a:close/>
                    <a:moveTo>
                      <a:pt x="5733433" y="969998"/>
                    </a:moveTo>
                    <a:cubicBezTo>
                      <a:pt x="5734632" y="961884"/>
                      <a:pt x="5723202" y="958709"/>
                      <a:pt x="5720027"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4" y="1361934"/>
                    </a:cubicBezTo>
                    <a:lnTo>
                      <a:pt x="5529316" y="917222"/>
                    </a:lnTo>
                    <a:lnTo>
                      <a:pt x="5599448" y="741821"/>
                    </a:lnTo>
                    <a:cubicBezTo>
                      <a:pt x="5642318" y="634683"/>
                      <a:pt x="5746095" y="564437"/>
                      <a:pt x="5861491" y="564444"/>
                    </a:cubicBezTo>
                    <a:lnTo>
                      <a:pt x="6043807" y="564444"/>
                    </a:lnTo>
                    <a:cubicBezTo>
                      <a:pt x="6159203"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6"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300" y="2257786"/>
                      <a:pt x="6085423"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2" y="917222"/>
                    </a:lnTo>
                    <a:lnTo>
                      <a:pt x="7900053" y="1361934"/>
                    </a:lnTo>
                    <a:cubicBezTo>
                      <a:pt x="7904728" y="1372839"/>
                      <a:pt x="7903607" y="1385363"/>
                      <a:pt x="7897072" y="1395265"/>
                    </a:cubicBezTo>
                    <a:cubicBezTo>
                      <a:pt x="7890537" y="1405168"/>
                      <a:pt x="7879462" y="1411122"/>
                      <a:pt x="7867597" y="1411111"/>
                    </a:cubicBezTo>
                    <a:lnTo>
                      <a:pt x="7802545" y="1411111"/>
                    </a:lnTo>
                    <a:cubicBezTo>
                      <a:pt x="7746107" y="1411105"/>
                      <a:pt x="7695101" y="1377471"/>
                      <a:pt x="7672864"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path>
                </a:pathLst>
              </a:custGeom>
              <a:solidFill>
                <a:srgbClr val="007BB0"/>
              </a:solidFill>
            </p:spPr>
          </p:sp>
          <p:sp>
            <p:nvSpPr>
              <p:cNvPr id="56" name="Freeform 56"/>
              <p:cNvSpPr/>
              <p:nvPr/>
            </p:nvSpPr>
            <p:spPr>
              <a:xfrm>
                <a:off x="8017351" y="0"/>
                <a:ext cx="5237727" cy="2257821"/>
              </a:xfrm>
              <a:custGeom>
                <a:avLst/>
                <a:gdLst/>
                <a:ahLst/>
                <a:cxnLst/>
                <a:rect l="l" t="t" r="r" b="b"/>
                <a:pathLst>
                  <a:path w="5237727" h="2257821">
                    <a:moveTo>
                      <a:pt x="618649" y="0"/>
                    </a:moveTo>
                    <a:cubicBezTo>
                      <a:pt x="562511" y="0"/>
                      <a:pt x="508673" y="22300"/>
                      <a:pt x="468978" y="61996"/>
                    </a:cubicBezTo>
                    <a:cubicBezTo>
                      <a:pt x="429282" y="101691"/>
                      <a:pt x="406982" y="155529"/>
                      <a:pt x="406982" y="211667"/>
                    </a:cubicBezTo>
                    <a:lnTo>
                      <a:pt x="406982" y="282222"/>
                    </a:lnTo>
                    <a:cubicBezTo>
                      <a:pt x="407503" y="398753"/>
                      <a:pt x="502117" y="492945"/>
                      <a:pt x="618649" y="492945"/>
                    </a:cubicBezTo>
                    <a:cubicBezTo>
                      <a:pt x="735181" y="492945"/>
                      <a:pt x="829795" y="398753"/>
                      <a:pt x="830316" y="282222"/>
                    </a:cubicBezTo>
                    <a:lnTo>
                      <a:pt x="830316" y="211667"/>
                    </a:lnTo>
                    <a:cubicBezTo>
                      <a:pt x="830316" y="155529"/>
                      <a:pt x="808016" y="101691"/>
                      <a:pt x="768320" y="61996"/>
                    </a:cubicBezTo>
                    <a:cubicBezTo>
                      <a:pt x="728625" y="22300"/>
                      <a:pt x="674787" y="0"/>
                      <a:pt x="618649" y="0"/>
                    </a:cubicBezTo>
                    <a:close/>
                    <a:moveTo>
                      <a:pt x="399433" y="969998"/>
                    </a:moveTo>
                    <a:cubicBezTo>
                      <a:pt x="400632" y="961884"/>
                      <a:pt x="389203" y="958709"/>
                      <a:pt x="386028" y="966258"/>
                    </a:cubicBezTo>
                    <a:lnTo>
                      <a:pt x="232004" y="1325598"/>
                    </a:lnTo>
                    <a:cubicBezTo>
                      <a:pt x="209748" y="1377518"/>
                      <a:pt x="158672" y="1411161"/>
                      <a:pt x="102182" y="1411111"/>
                    </a:cubicBezTo>
                    <a:lnTo>
                      <a:pt x="37130" y="1411111"/>
                    </a:lnTo>
                    <a:cubicBezTo>
                      <a:pt x="25266" y="1411122"/>
                      <a:pt x="14191" y="1405168"/>
                      <a:pt x="7655" y="1395265"/>
                    </a:cubicBezTo>
                    <a:cubicBezTo>
                      <a:pt x="1120" y="1385363"/>
                      <a:pt x="0" y="1372839"/>
                      <a:pt x="4675" y="1361934"/>
                    </a:cubicBezTo>
                    <a:lnTo>
                      <a:pt x="195316" y="917222"/>
                    </a:lnTo>
                    <a:lnTo>
                      <a:pt x="265448" y="741821"/>
                    </a:lnTo>
                    <a:cubicBezTo>
                      <a:pt x="308318" y="634683"/>
                      <a:pt x="412094" y="564437"/>
                      <a:pt x="527491" y="564444"/>
                    </a:cubicBezTo>
                    <a:lnTo>
                      <a:pt x="709807" y="564444"/>
                    </a:lnTo>
                    <a:cubicBezTo>
                      <a:pt x="825204" y="564437"/>
                      <a:pt x="928980" y="634683"/>
                      <a:pt x="971850" y="741821"/>
                    </a:cubicBezTo>
                    <a:lnTo>
                      <a:pt x="1041982" y="917222"/>
                    </a:lnTo>
                    <a:lnTo>
                      <a:pt x="1232553" y="1361934"/>
                    </a:lnTo>
                    <a:cubicBezTo>
                      <a:pt x="1237228" y="1372839"/>
                      <a:pt x="1236107"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5"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299" y="2257786"/>
                      <a:pt x="751422" y="2207921"/>
                      <a:pt x="740075" y="2139879"/>
                    </a:cubicBezTo>
                    <a:lnTo>
                      <a:pt x="625704" y="1452880"/>
                    </a:lnTo>
                    <a:cubicBezTo>
                      <a:pt x="624364" y="1444978"/>
                      <a:pt x="613075" y="1444978"/>
                      <a:pt x="611735" y="1452880"/>
                    </a:cubicBezTo>
                    <a:lnTo>
                      <a:pt x="497294" y="2139879"/>
                    </a:lnTo>
                    <a:cubicBezTo>
                      <a:pt x="485942" y="2207948"/>
                      <a:pt x="427025" y="2257821"/>
                      <a:pt x="358017" y="2257778"/>
                    </a:cubicBezTo>
                    <a:lnTo>
                      <a:pt x="304183" y="2257778"/>
                    </a:lnTo>
                    <a:cubicBezTo>
                      <a:pt x="294328" y="2257771"/>
                      <a:pt x="284924" y="2253643"/>
                      <a:pt x="278250" y="2246392"/>
                    </a:cubicBezTo>
                    <a:cubicBezTo>
                      <a:pt x="271576" y="2239141"/>
                      <a:pt x="268238" y="2229429"/>
                      <a:pt x="269046" y="2219607"/>
                    </a:cubicBezTo>
                    <a:lnTo>
                      <a:pt x="336427" y="1411111"/>
                    </a:lnTo>
                    <a:lnTo>
                      <a:pt x="399433" y="969998"/>
                    </a:lnTo>
                    <a:close/>
                    <a:moveTo>
                      <a:pt x="1952149" y="0"/>
                    </a:moveTo>
                    <a:cubicBezTo>
                      <a:pt x="1896011" y="0"/>
                      <a:pt x="1842173" y="22300"/>
                      <a:pt x="1802478" y="61996"/>
                    </a:cubicBezTo>
                    <a:cubicBezTo>
                      <a:pt x="1762782" y="101691"/>
                      <a:pt x="1740482" y="155529"/>
                      <a:pt x="1740482" y="211667"/>
                    </a:cubicBezTo>
                    <a:lnTo>
                      <a:pt x="1740482" y="282222"/>
                    </a:lnTo>
                    <a:cubicBezTo>
                      <a:pt x="1741003" y="398753"/>
                      <a:pt x="1835617" y="492945"/>
                      <a:pt x="1952149" y="492945"/>
                    </a:cubicBezTo>
                    <a:cubicBezTo>
                      <a:pt x="2068681" y="492945"/>
                      <a:pt x="2163295" y="398753"/>
                      <a:pt x="2163816" y="282222"/>
                    </a:cubicBezTo>
                    <a:lnTo>
                      <a:pt x="2163816" y="211667"/>
                    </a:lnTo>
                    <a:cubicBezTo>
                      <a:pt x="2163816" y="155529"/>
                      <a:pt x="2141516" y="101691"/>
                      <a:pt x="2101820" y="61996"/>
                    </a:cubicBezTo>
                    <a:cubicBezTo>
                      <a:pt x="2062125" y="22300"/>
                      <a:pt x="2008287" y="0"/>
                      <a:pt x="1952149" y="0"/>
                    </a:cubicBezTo>
                    <a:close/>
                    <a:moveTo>
                      <a:pt x="1732933" y="969998"/>
                    </a:moveTo>
                    <a:cubicBezTo>
                      <a:pt x="1734132" y="961884"/>
                      <a:pt x="1722703" y="958709"/>
                      <a:pt x="1719528"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8"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5"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799" y="2257786"/>
                      <a:pt x="2084922"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229511" y="0"/>
                      <a:pt x="3175673" y="22300"/>
                      <a:pt x="3135978" y="61996"/>
                    </a:cubicBezTo>
                    <a:cubicBezTo>
                      <a:pt x="3096282" y="101691"/>
                      <a:pt x="3073982" y="155529"/>
                      <a:pt x="3073982" y="211667"/>
                    </a:cubicBezTo>
                    <a:lnTo>
                      <a:pt x="3073982" y="282222"/>
                    </a:lnTo>
                    <a:cubicBezTo>
                      <a:pt x="3074503" y="398753"/>
                      <a:pt x="3169117" y="492945"/>
                      <a:pt x="3285649" y="492945"/>
                    </a:cubicBezTo>
                    <a:cubicBezTo>
                      <a:pt x="3402181" y="492945"/>
                      <a:pt x="3496795" y="398753"/>
                      <a:pt x="3497316" y="282222"/>
                    </a:cubicBezTo>
                    <a:lnTo>
                      <a:pt x="3497316" y="211667"/>
                    </a:lnTo>
                    <a:cubicBezTo>
                      <a:pt x="3497316" y="155529"/>
                      <a:pt x="3475016" y="101691"/>
                      <a:pt x="3435320" y="61996"/>
                    </a:cubicBezTo>
                    <a:cubicBezTo>
                      <a:pt x="3395625" y="22300"/>
                      <a:pt x="3341787" y="0"/>
                      <a:pt x="3285649" y="0"/>
                    </a:cubicBezTo>
                    <a:close/>
                    <a:moveTo>
                      <a:pt x="3066433" y="969998"/>
                    </a:moveTo>
                    <a:cubicBezTo>
                      <a:pt x="3067632" y="961884"/>
                      <a:pt x="3056203" y="958709"/>
                      <a:pt x="3053028"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4" y="564437"/>
                      <a:pt x="3595980" y="634683"/>
                      <a:pt x="3638850" y="741821"/>
                    </a:cubicBezTo>
                    <a:lnTo>
                      <a:pt x="3708982" y="917222"/>
                    </a:lnTo>
                    <a:lnTo>
                      <a:pt x="3899553" y="1361934"/>
                    </a:lnTo>
                    <a:cubicBezTo>
                      <a:pt x="3904228" y="1372839"/>
                      <a:pt x="3903107"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5"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299" y="2257786"/>
                      <a:pt x="3418422"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moveTo>
                      <a:pt x="4619149" y="0"/>
                    </a:moveTo>
                    <a:cubicBezTo>
                      <a:pt x="4563011" y="0"/>
                      <a:pt x="4509173" y="22300"/>
                      <a:pt x="4469478" y="61996"/>
                    </a:cubicBezTo>
                    <a:cubicBezTo>
                      <a:pt x="4429782" y="101691"/>
                      <a:pt x="4407482" y="155529"/>
                      <a:pt x="4407482" y="211667"/>
                    </a:cubicBezTo>
                    <a:lnTo>
                      <a:pt x="4407482" y="282222"/>
                    </a:lnTo>
                    <a:cubicBezTo>
                      <a:pt x="4408003" y="398753"/>
                      <a:pt x="4502617" y="492945"/>
                      <a:pt x="4619149" y="492945"/>
                    </a:cubicBezTo>
                    <a:cubicBezTo>
                      <a:pt x="4735681" y="492945"/>
                      <a:pt x="4830295" y="398753"/>
                      <a:pt x="4830816" y="282222"/>
                    </a:cubicBezTo>
                    <a:lnTo>
                      <a:pt x="4830816" y="211667"/>
                    </a:lnTo>
                    <a:cubicBezTo>
                      <a:pt x="4830816" y="155529"/>
                      <a:pt x="4808516" y="101691"/>
                      <a:pt x="4768820" y="61996"/>
                    </a:cubicBezTo>
                    <a:cubicBezTo>
                      <a:pt x="4729125" y="22300"/>
                      <a:pt x="4675287" y="0"/>
                      <a:pt x="4619149" y="0"/>
                    </a:cubicBezTo>
                    <a:close/>
                    <a:moveTo>
                      <a:pt x="4399933" y="969998"/>
                    </a:moveTo>
                    <a:cubicBezTo>
                      <a:pt x="4401132" y="961884"/>
                      <a:pt x="4389703" y="958709"/>
                      <a:pt x="4386528"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5" y="1361934"/>
                    </a:cubicBezTo>
                    <a:lnTo>
                      <a:pt x="4195816" y="917222"/>
                    </a:lnTo>
                    <a:lnTo>
                      <a:pt x="4265948" y="741821"/>
                    </a:lnTo>
                    <a:cubicBezTo>
                      <a:pt x="4308818" y="634683"/>
                      <a:pt x="4412594" y="564437"/>
                      <a:pt x="4527991" y="564444"/>
                    </a:cubicBezTo>
                    <a:lnTo>
                      <a:pt x="4710307" y="564444"/>
                    </a:lnTo>
                    <a:cubicBezTo>
                      <a:pt x="4825704" y="564437"/>
                      <a:pt x="4929480" y="634683"/>
                      <a:pt x="4972350" y="741821"/>
                    </a:cubicBezTo>
                    <a:lnTo>
                      <a:pt x="5042483" y="917222"/>
                    </a:lnTo>
                    <a:lnTo>
                      <a:pt x="5233053" y="1361934"/>
                    </a:lnTo>
                    <a:cubicBezTo>
                      <a:pt x="5237727" y="1372839"/>
                      <a:pt x="5236607" y="1385363"/>
                      <a:pt x="5230071" y="1395265"/>
                    </a:cubicBezTo>
                    <a:cubicBezTo>
                      <a:pt x="5223537" y="1405168"/>
                      <a:pt x="5212462" y="1411122"/>
                      <a:pt x="5200597" y="1411111"/>
                    </a:cubicBezTo>
                    <a:lnTo>
                      <a:pt x="5135545" y="1411111"/>
                    </a:lnTo>
                    <a:cubicBezTo>
                      <a:pt x="5079107" y="1411105"/>
                      <a:pt x="5028101" y="1377471"/>
                      <a:pt x="5005863" y="1325598"/>
                    </a:cubicBezTo>
                    <a:lnTo>
                      <a:pt x="4851841" y="966258"/>
                    </a:lnTo>
                    <a:cubicBezTo>
                      <a:pt x="4848595"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799" y="2257786"/>
                      <a:pt x="4751922"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path>
                </a:pathLst>
              </a:custGeom>
              <a:solidFill>
                <a:srgbClr val="494F56"/>
              </a:solidFill>
            </p:spPr>
          </p:sp>
        </p:grpSp>
      </p:grpSp>
      <p:sp>
        <p:nvSpPr>
          <p:cNvPr id="57" name="TextBox 57"/>
          <p:cNvSpPr txBox="1"/>
          <p:nvPr/>
        </p:nvSpPr>
        <p:spPr>
          <a:xfrm>
            <a:off x="13265581" y="7548276"/>
            <a:ext cx="3059344" cy="750566"/>
          </a:xfrm>
          <a:prstGeom prst="rect">
            <a:avLst/>
          </a:prstGeom>
        </p:spPr>
        <p:txBody>
          <a:bodyPr lIns="0" tIns="0" rIns="0" bIns="0" rtlCol="0" anchor="t">
            <a:spAutoFit/>
          </a:bodyPr>
          <a:lstStyle/>
          <a:p>
            <a:pPr>
              <a:lnSpc>
                <a:spcPts val="2020"/>
              </a:lnSpc>
            </a:pPr>
            <a:r>
              <a:rPr lang="en-US" sz="1442">
                <a:solidFill>
                  <a:srgbClr val="000000"/>
                </a:solidFill>
                <a:latin typeface="Open Sans Extra Bold"/>
              </a:rPr>
              <a:t>6 DE CADA 10 VARONES  REALIZA ACTIVIDADES DE OCIO LUEGO DE LA JORNADA LABORAL </a:t>
            </a:r>
          </a:p>
        </p:txBody>
      </p:sp>
      <p:grpSp>
        <p:nvGrpSpPr>
          <p:cNvPr id="58" name="Group 58"/>
          <p:cNvGrpSpPr/>
          <p:nvPr/>
        </p:nvGrpSpPr>
        <p:grpSpPr>
          <a:xfrm>
            <a:off x="13265581" y="4719541"/>
            <a:ext cx="3059344" cy="520463"/>
            <a:chOff x="0" y="0"/>
            <a:chExt cx="4079125" cy="693950"/>
          </a:xfrm>
        </p:grpSpPr>
        <p:grpSp>
          <p:nvGrpSpPr>
            <p:cNvPr id="59" name="Group 59"/>
            <p:cNvGrpSpPr>
              <a:grpSpLocks noChangeAspect="1"/>
            </p:cNvGrpSpPr>
            <p:nvPr/>
          </p:nvGrpSpPr>
          <p:grpSpPr>
            <a:xfrm>
              <a:off x="0" y="0"/>
              <a:ext cx="4079125" cy="693950"/>
              <a:chOff x="0" y="0"/>
              <a:chExt cx="13271500" cy="2257778"/>
            </a:xfrm>
          </p:grpSpPr>
          <p:sp>
            <p:nvSpPr>
              <p:cNvPr id="60" name="Freeform 60"/>
              <p:cNvSpPr/>
              <p:nvPr/>
            </p:nvSpPr>
            <p:spPr>
              <a:xfrm>
                <a:off x="16351" y="0"/>
                <a:ext cx="5237728" cy="2257821"/>
              </a:xfrm>
              <a:custGeom>
                <a:avLst/>
                <a:gdLst/>
                <a:ahLst/>
                <a:cxnLst/>
                <a:rect l="l" t="t" r="r" b="b"/>
                <a:pathLst>
                  <a:path w="5237728"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moveTo>
                      <a:pt x="3285649" y="0"/>
                    </a:moveTo>
                    <a:lnTo>
                      <a:pt x="3285649" y="0"/>
                    </a:lnTo>
                    <a:cubicBezTo>
                      <a:pt x="3229512" y="0"/>
                      <a:pt x="3175673" y="22301"/>
                      <a:pt x="3135978" y="61996"/>
                    </a:cubicBezTo>
                    <a:cubicBezTo>
                      <a:pt x="3096283" y="101691"/>
                      <a:pt x="3073982" y="155529"/>
                      <a:pt x="3073982" y="211667"/>
                    </a:cubicBezTo>
                    <a:lnTo>
                      <a:pt x="3073982" y="282222"/>
                    </a:lnTo>
                    <a:cubicBezTo>
                      <a:pt x="3074503"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5" y="1325598"/>
                    </a:lnTo>
                    <a:cubicBezTo>
                      <a:pt x="2876748" y="1377518"/>
                      <a:pt x="2825672" y="1411161"/>
                      <a:pt x="2769182" y="1411111"/>
                    </a:cubicBezTo>
                    <a:lnTo>
                      <a:pt x="2704130" y="1411111"/>
                    </a:lnTo>
                    <a:cubicBezTo>
                      <a:pt x="2692266" y="1411122"/>
                      <a:pt x="2681190"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3" y="564437"/>
                      <a:pt x="3595980" y="634683"/>
                      <a:pt x="3638850" y="741821"/>
                    </a:cubicBezTo>
                    <a:lnTo>
                      <a:pt x="3708982" y="917222"/>
                    </a:lnTo>
                    <a:lnTo>
                      <a:pt x="3899553" y="1361934"/>
                    </a:lnTo>
                    <a:cubicBezTo>
                      <a:pt x="3904228" y="1372839"/>
                      <a:pt x="3903108"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3" y="2139879"/>
                    </a:lnTo>
                    <a:cubicBezTo>
                      <a:pt x="3152942" y="2207948"/>
                      <a:pt x="3094025" y="2257821"/>
                      <a:pt x="3025017" y="2257778"/>
                    </a:cubicBezTo>
                    <a:lnTo>
                      <a:pt x="2971183" y="2257778"/>
                    </a:lnTo>
                    <a:cubicBezTo>
                      <a:pt x="2961328" y="2257771"/>
                      <a:pt x="2951924" y="2253643"/>
                      <a:pt x="2945250" y="2246392"/>
                    </a:cubicBezTo>
                    <a:cubicBezTo>
                      <a:pt x="2938575" y="2239141"/>
                      <a:pt x="2935238" y="2229429"/>
                      <a:pt x="2936046" y="2219607"/>
                    </a:cubicBezTo>
                    <a:lnTo>
                      <a:pt x="3003427" y="1411111"/>
                    </a:lnTo>
                    <a:lnTo>
                      <a:pt x="3066433" y="969998"/>
                    </a:lnTo>
                    <a:close/>
                    <a:moveTo>
                      <a:pt x="4619149" y="0"/>
                    </a:moveTo>
                    <a:cubicBezTo>
                      <a:pt x="4502249" y="0"/>
                      <a:pt x="4407482" y="94766"/>
                      <a:pt x="4407482" y="211667"/>
                    </a:cubicBezTo>
                    <a:lnTo>
                      <a:pt x="4407482" y="282222"/>
                    </a:lnTo>
                    <a:cubicBezTo>
                      <a:pt x="4408004" y="398753"/>
                      <a:pt x="4502617" y="492944"/>
                      <a:pt x="4619149" y="492944"/>
                    </a:cubicBezTo>
                    <a:cubicBezTo>
                      <a:pt x="4735681" y="492944"/>
                      <a:pt x="4830294" y="398753"/>
                      <a:pt x="4830816" y="282222"/>
                    </a:cubicBezTo>
                    <a:lnTo>
                      <a:pt x="4830816" y="211667"/>
                    </a:lnTo>
                    <a:cubicBezTo>
                      <a:pt x="4830816" y="94766"/>
                      <a:pt x="4736049" y="0"/>
                      <a:pt x="4619149" y="0"/>
                    </a:cubicBezTo>
                    <a:close/>
                    <a:moveTo>
                      <a:pt x="4399933" y="969998"/>
                    </a:moveTo>
                    <a:cubicBezTo>
                      <a:pt x="4401132" y="961884"/>
                      <a:pt x="4389702" y="958709"/>
                      <a:pt x="4386527"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4" y="1361934"/>
                    </a:cubicBezTo>
                    <a:lnTo>
                      <a:pt x="4195816" y="917222"/>
                    </a:lnTo>
                    <a:lnTo>
                      <a:pt x="4265948" y="741821"/>
                    </a:lnTo>
                    <a:cubicBezTo>
                      <a:pt x="4308818" y="634683"/>
                      <a:pt x="4412595" y="564437"/>
                      <a:pt x="4527991" y="564444"/>
                    </a:cubicBezTo>
                    <a:lnTo>
                      <a:pt x="4710307" y="564444"/>
                    </a:lnTo>
                    <a:cubicBezTo>
                      <a:pt x="4825703" y="564437"/>
                      <a:pt x="4929480" y="634683"/>
                      <a:pt x="4972350" y="741821"/>
                    </a:cubicBezTo>
                    <a:lnTo>
                      <a:pt x="5042482" y="917222"/>
                    </a:lnTo>
                    <a:lnTo>
                      <a:pt x="5233053" y="1361934"/>
                    </a:lnTo>
                    <a:cubicBezTo>
                      <a:pt x="5237728" y="1372839"/>
                      <a:pt x="5236608"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6"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800" y="2257786"/>
                      <a:pt x="4751923"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path>
                </a:pathLst>
              </a:custGeom>
              <a:solidFill>
                <a:srgbClr val="007BB0"/>
              </a:solidFill>
            </p:spPr>
          </p:sp>
          <p:sp>
            <p:nvSpPr>
              <p:cNvPr id="61" name="Freeform 61"/>
              <p:cNvSpPr/>
              <p:nvPr/>
            </p:nvSpPr>
            <p:spPr>
              <a:xfrm>
                <a:off x="5350351" y="0"/>
                <a:ext cx="7904727" cy="2257821"/>
              </a:xfrm>
              <a:custGeom>
                <a:avLst/>
                <a:gdLst/>
                <a:ahLst/>
                <a:cxnLst/>
                <a:rect l="l" t="t" r="r" b="b"/>
                <a:pathLst>
                  <a:path w="7904727" h="2257821">
                    <a:moveTo>
                      <a:pt x="618649" y="0"/>
                    </a:moveTo>
                    <a:cubicBezTo>
                      <a:pt x="501749" y="0"/>
                      <a:pt x="406982" y="94766"/>
                      <a:pt x="406982" y="211667"/>
                    </a:cubicBezTo>
                    <a:lnTo>
                      <a:pt x="406982" y="282222"/>
                    </a:lnTo>
                    <a:cubicBezTo>
                      <a:pt x="407504"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4" y="1325598"/>
                    </a:lnTo>
                    <a:cubicBezTo>
                      <a:pt x="209748" y="1377518"/>
                      <a:pt x="158672" y="1411161"/>
                      <a:pt x="102182" y="1411111"/>
                    </a:cubicBezTo>
                    <a:lnTo>
                      <a:pt x="37130" y="1411111"/>
                    </a:lnTo>
                    <a:cubicBezTo>
                      <a:pt x="25266" y="1411122"/>
                      <a:pt x="14191" y="1405168"/>
                      <a:pt x="7655" y="1395265"/>
                    </a:cubicBezTo>
                    <a:cubicBezTo>
                      <a:pt x="1120" y="1385363"/>
                      <a:pt x="0" y="1372839"/>
                      <a:pt x="4674" y="1361934"/>
                    </a:cubicBezTo>
                    <a:lnTo>
                      <a:pt x="195316" y="917222"/>
                    </a:lnTo>
                    <a:lnTo>
                      <a:pt x="265448" y="741821"/>
                    </a:lnTo>
                    <a:cubicBezTo>
                      <a:pt x="308318" y="634683"/>
                      <a:pt x="412095" y="564437"/>
                      <a:pt x="527491" y="564444"/>
                    </a:cubicBezTo>
                    <a:lnTo>
                      <a:pt x="709807" y="564444"/>
                    </a:lnTo>
                    <a:cubicBezTo>
                      <a:pt x="825203" y="564437"/>
                      <a:pt x="928980" y="634683"/>
                      <a:pt x="971850" y="741821"/>
                    </a:cubicBezTo>
                    <a:lnTo>
                      <a:pt x="1041982" y="917222"/>
                    </a:lnTo>
                    <a:lnTo>
                      <a:pt x="1232553" y="1361934"/>
                    </a:lnTo>
                    <a:cubicBezTo>
                      <a:pt x="1237228" y="1372839"/>
                      <a:pt x="1236107"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300" y="2257786"/>
                      <a:pt x="751423" y="2207921"/>
                      <a:pt x="740075" y="2139879"/>
                    </a:cubicBezTo>
                    <a:lnTo>
                      <a:pt x="625704" y="1452880"/>
                    </a:lnTo>
                    <a:cubicBezTo>
                      <a:pt x="624364" y="1444978"/>
                      <a:pt x="613075" y="1444978"/>
                      <a:pt x="611735" y="1452880"/>
                    </a:cubicBezTo>
                    <a:lnTo>
                      <a:pt x="497294" y="2139879"/>
                    </a:lnTo>
                    <a:cubicBezTo>
                      <a:pt x="485942" y="2207948"/>
                      <a:pt x="427025" y="2257821"/>
                      <a:pt x="358017" y="2257778"/>
                    </a:cubicBezTo>
                    <a:lnTo>
                      <a:pt x="304183" y="2257778"/>
                    </a:lnTo>
                    <a:cubicBezTo>
                      <a:pt x="294328" y="2257771"/>
                      <a:pt x="284924" y="2253643"/>
                      <a:pt x="278250" y="2246392"/>
                    </a:cubicBezTo>
                    <a:cubicBezTo>
                      <a:pt x="271576" y="2239141"/>
                      <a:pt x="268238" y="2229429"/>
                      <a:pt x="269046" y="2219607"/>
                    </a:cubicBezTo>
                    <a:lnTo>
                      <a:pt x="336427" y="1411111"/>
                    </a:lnTo>
                    <a:lnTo>
                      <a:pt x="399433" y="969998"/>
                    </a:lnTo>
                    <a:close/>
                    <a:moveTo>
                      <a:pt x="1952149" y="0"/>
                    </a:moveTo>
                    <a:cubicBezTo>
                      <a:pt x="1896011" y="0"/>
                      <a:pt x="1842173" y="22300"/>
                      <a:pt x="1802478" y="61996"/>
                    </a:cubicBezTo>
                    <a:cubicBezTo>
                      <a:pt x="1762782" y="101691"/>
                      <a:pt x="1740482" y="155529"/>
                      <a:pt x="1740482" y="211667"/>
                    </a:cubicBezTo>
                    <a:lnTo>
                      <a:pt x="1740482" y="282222"/>
                    </a:lnTo>
                    <a:cubicBezTo>
                      <a:pt x="1741003" y="398753"/>
                      <a:pt x="1835617" y="492945"/>
                      <a:pt x="1952149" y="492945"/>
                    </a:cubicBezTo>
                    <a:cubicBezTo>
                      <a:pt x="2068681" y="492945"/>
                      <a:pt x="2163295" y="398753"/>
                      <a:pt x="2163816" y="282222"/>
                    </a:cubicBezTo>
                    <a:lnTo>
                      <a:pt x="2163816" y="211667"/>
                    </a:lnTo>
                    <a:cubicBezTo>
                      <a:pt x="2163816" y="155529"/>
                      <a:pt x="2141516" y="101691"/>
                      <a:pt x="2101820" y="61996"/>
                    </a:cubicBezTo>
                    <a:cubicBezTo>
                      <a:pt x="2062125" y="22300"/>
                      <a:pt x="2008287" y="0"/>
                      <a:pt x="1952149" y="0"/>
                    </a:cubicBezTo>
                    <a:close/>
                    <a:moveTo>
                      <a:pt x="1732933" y="969998"/>
                    </a:moveTo>
                    <a:cubicBezTo>
                      <a:pt x="1734132" y="961884"/>
                      <a:pt x="1722703" y="958709"/>
                      <a:pt x="1719528"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8"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5"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799" y="2257786"/>
                      <a:pt x="2084922"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229511" y="0"/>
                      <a:pt x="3175673" y="22300"/>
                      <a:pt x="3135978" y="61996"/>
                    </a:cubicBezTo>
                    <a:cubicBezTo>
                      <a:pt x="3096282" y="101691"/>
                      <a:pt x="3073982" y="155529"/>
                      <a:pt x="3073982" y="211667"/>
                    </a:cubicBezTo>
                    <a:lnTo>
                      <a:pt x="3073982" y="282222"/>
                    </a:lnTo>
                    <a:cubicBezTo>
                      <a:pt x="3074503" y="398753"/>
                      <a:pt x="3169117" y="492945"/>
                      <a:pt x="3285649" y="492945"/>
                    </a:cubicBezTo>
                    <a:cubicBezTo>
                      <a:pt x="3402181" y="492945"/>
                      <a:pt x="3496795" y="398753"/>
                      <a:pt x="3497316" y="282222"/>
                    </a:cubicBezTo>
                    <a:lnTo>
                      <a:pt x="3497316" y="211667"/>
                    </a:lnTo>
                    <a:cubicBezTo>
                      <a:pt x="3497316" y="155529"/>
                      <a:pt x="3475016" y="101691"/>
                      <a:pt x="3435320" y="61996"/>
                    </a:cubicBezTo>
                    <a:cubicBezTo>
                      <a:pt x="3395625" y="22300"/>
                      <a:pt x="3341787" y="0"/>
                      <a:pt x="3285649" y="0"/>
                    </a:cubicBezTo>
                    <a:close/>
                    <a:moveTo>
                      <a:pt x="3066433" y="969998"/>
                    </a:moveTo>
                    <a:cubicBezTo>
                      <a:pt x="3067632" y="961884"/>
                      <a:pt x="3056203" y="958709"/>
                      <a:pt x="3053028"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5" y="1361934"/>
                    </a:cubicBezTo>
                    <a:lnTo>
                      <a:pt x="2862316" y="917222"/>
                    </a:lnTo>
                    <a:lnTo>
                      <a:pt x="2932448" y="741821"/>
                    </a:lnTo>
                    <a:cubicBezTo>
                      <a:pt x="2975318" y="634683"/>
                      <a:pt x="3079094" y="564437"/>
                      <a:pt x="3194491" y="564444"/>
                    </a:cubicBezTo>
                    <a:lnTo>
                      <a:pt x="3376807" y="564444"/>
                    </a:lnTo>
                    <a:cubicBezTo>
                      <a:pt x="3492204" y="564437"/>
                      <a:pt x="3595980" y="634683"/>
                      <a:pt x="3638850" y="741821"/>
                    </a:cubicBezTo>
                    <a:lnTo>
                      <a:pt x="3708982" y="917222"/>
                    </a:lnTo>
                    <a:lnTo>
                      <a:pt x="3899553" y="1361934"/>
                    </a:lnTo>
                    <a:cubicBezTo>
                      <a:pt x="3904228" y="1372839"/>
                      <a:pt x="3903107"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5"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299" y="2257786"/>
                      <a:pt x="3418422"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moveTo>
                      <a:pt x="4619149" y="0"/>
                    </a:moveTo>
                    <a:cubicBezTo>
                      <a:pt x="4563011" y="0"/>
                      <a:pt x="4509173" y="22300"/>
                      <a:pt x="4469478" y="61996"/>
                    </a:cubicBezTo>
                    <a:cubicBezTo>
                      <a:pt x="4429782" y="101691"/>
                      <a:pt x="4407482" y="155529"/>
                      <a:pt x="4407482" y="211667"/>
                    </a:cubicBezTo>
                    <a:lnTo>
                      <a:pt x="4407482" y="282222"/>
                    </a:lnTo>
                    <a:cubicBezTo>
                      <a:pt x="4408003" y="398753"/>
                      <a:pt x="4502617" y="492945"/>
                      <a:pt x="4619149" y="492945"/>
                    </a:cubicBezTo>
                    <a:cubicBezTo>
                      <a:pt x="4735681" y="492945"/>
                      <a:pt x="4830295" y="398753"/>
                      <a:pt x="4830816" y="282222"/>
                    </a:cubicBezTo>
                    <a:lnTo>
                      <a:pt x="4830816" y="211667"/>
                    </a:lnTo>
                    <a:cubicBezTo>
                      <a:pt x="4830816" y="155529"/>
                      <a:pt x="4808516" y="101691"/>
                      <a:pt x="4768820" y="61996"/>
                    </a:cubicBezTo>
                    <a:cubicBezTo>
                      <a:pt x="4729125" y="22300"/>
                      <a:pt x="4675287" y="0"/>
                      <a:pt x="4619149" y="0"/>
                    </a:cubicBezTo>
                    <a:close/>
                    <a:moveTo>
                      <a:pt x="4399933" y="969998"/>
                    </a:moveTo>
                    <a:cubicBezTo>
                      <a:pt x="4401132" y="961884"/>
                      <a:pt x="4389703" y="958709"/>
                      <a:pt x="4386528"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5" y="1361934"/>
                    </a:cubicBezTo>
                    <a:lnTo>
                      <a:pt x="4195816" y="917222"/>
                    </a:lnTo>
                    <a:lnTo>
                      <a:pt x="4265948" y="741821"/>
                    </a:lnTo>
                    <a:cubicBezTo>
                      <a:pt x="4308818" y="634683"/>
                      <a:pt x="4412594" y="564437"/>
                      <a:pt x="4527991" y="564444"/>
                    </a:cubicBezTo>
                    <a:lnTo>
                      <a:pt x="4710307" y="564444"/>
                    </a:lnTo>
                    <a:cubicBezTo>
                      <a:pt x="4825704" y="564437"/>
                      <a:pt x="4929480" y="634683"/>
                      <a:pt x="4972350" y="741821"/>
                    </a:cubicBezTo>
                    <a:lnTo>
                      <a:pt x="5042482" y="917222"/>
                    </a:lnTo>
                    <a:lnTo>
                      <a:pt x="5233053" y="1361934"/>
                    </a:lnTo>
                    <a:cubicBezTo>
                      <a:pt x="5237728" y="1372839"/>
                      <a:pt x="5236607"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5"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799" y="2257786"/>
                      <a:pt x="4751922"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96511" y="0"/>
                      <a:pt x="5842673" y="22300"/>
                      <a:pt x="5802978" y="61996"/>
                    </a:cubicBezTo>
                    <a:cubicBezTo>
                      <a:pt x="5763282" y="101691"/>
                      <a:pt x="5740982" y="155529"/>
                      <a:pt x="5740982" y="211667"/>
                    </a:cubicBezTo>
                    <a:lnTo>
                      <a:pt x="5740982" y="282222"/>
                    </a:lnTo>
                    <a:cubicBezTo>
                      <a:pt x="5741503" y="398753"/>
                      <a:pt x="5836117" y="492945"/>
                      <a:pt x="5952649" y="492945"/>
                    </a:cubicBezTo>
                    <a:cubicBezTo>
                      <a:pt x="6069181" y="492945"/>
                      <a:pt x="6163795" y="398753"/>
                      <a:pt x="6164316" y="282222"/>
                    </a:cubicBezTo>
                    <a:lnTo>
                      <a:pt x="6164316" y="211667"/>
                    </a:lnTo>
                    <a:cubicBezTo>
                      <a:pt x="6164316" y="155529"/>
                      <a:pt x="6142016" y="101691"/>
                      <a:pt x="6102320" y="61996"/>
                    </a:cubicBezTo>
                    <a:cubicBezTo>
                      <a:pt x="6062625" y="22300"/>
                      <a:pt x="6008787" y="0"/>
                      <a:pt x="5952649" y="0"/>
                    </a:cubicBezTo>
                    <a:close/>
                    <a:moveTo>
                      <a:pt x="5733433" y="969998"/>
                    </a:moveTo>
                    <a:cubicBezTo>
                      <a:pt x="5734632" y="961884"/>
                      <a:pt x="5723203" y="958709"/>
                      <a:pt x="5720028"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5" y="1361934"/>
                    </a:cubicBezTo>
                    <a:lnTo>
                      <a:pt x="5529316" y="917222"/>
                    </a:lnTo>
                    <a:lnTo>
                      <a:pt x="5599448" y="741821"/>
                    </a:lnTo>
                    <a:cubicBezTo>
                      <a:pt x="5642318" y="634683"/>
                      <a:pt x="5746094" y="564437"/>
                      <a:pt x="5861491" y="564444"/>
                    </a:cubicBezTo>
                    <a:lnTo>
                      <a:pt x="6043807" y="564444"/>
                    </a:lnTo>
                    <a:cubicBezTo>
                      <a:pt x="6159204"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5"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299" y="2257786"/>
                      <a:pt x="6085422"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3" y="917222"/>
                    </a:lnTo>
                    <a:lnTo>
                      <a:pt x="7900053" y="1361934"/>
                    </a:lnTo>
                    <a:cubicBezTo>
                      <a:pt x="7904727" y="1372839"/>
                      <a:pt x="7903607" y="1385363"/>
                      <a:pt x="7897071" y="1395265"/>
                    </a:cubicBezTo>
                    <a:cubicBezTo>
                      <a:pt x="7890537" y="1405168"/>
                      <a:pt x="7879462" y="1411122"/>
                      <a:pt x="7867597" y="1411111"/>
                    </a:cubicBezTo>
                    <a:lnTo>
                      <a:pt x="7802545" y="1411111"/>
                    </a:lnTo>
                    <a:cubicBezTo>
                      <a:pt x="7746107" y="1411105"/>
                      <a:pt x="7695101" y="1377471"/>
                      <a:pt x="7672863"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path>
                </a:pathLst>
              </a:custGeom>
              <a:solidFill>
                <a:srgbClr val="494F56"/>
              </a:solidFill>
            </p:spPr>
          </p:sp>
        </p:grpSp>
      </p:grpSp>
      <p:sp>
        <p:nvSpPr>
          <p:cNvPr id="62" name="TextBox 62"/>
          <p:cNvSpPr txBox="1"/>
          <p:nvPr/>
        </p:nvSpPr>
        <p:spPr>
          <a:xfrm>
            <a:off x="13265581" y="5393342"/>
            <a:ext cx="3059344" cy="750566"/>
          </a:xfrm>
          <a:prstGeom prst="rect">
            <a:avLst/>
          </a:prstGeom>
        </p:spPr>
        <p:txBody>
          <a:bodyPr lIns="0" tIns="0" rIns="0" bIns="0" rtlCol="0" anchor="t">
            <a:spAutoFit/>
          </a:bodyPr>
          <a:lstStyle/>
          <a:p>
            <a:pPr>
              <a:lnSpc>
                <a:spcPts val="2020"/>
              </a:lnSpc>
            </a:pPr>
            <a:r>
              <a:rPr lang="en-US" sz="1442">
                <a:solidFill>
                  <a:srgbClr val="000000"/>
                </a:solidFill>
                <a:latin typeface="Open Sans Extra Bold"/>
              </a:rPr>
              <a:t>6 DE CADA 10 VARONES  REALIZA ACTIVIDADES EDUCATIVAS LUEGO DE LA JORNADA LABORAL </a:t>
            </a:r>
          </a:p>
        </p:txBody>
      </p:sp>
      <p:grpSp>
        <p:nvGrpSpPr>
          <p:cNvPr id="63" name="Group 63"/>
          <p:cNvGrpSpPr/>
          <p:nvPr/>
        </p:nvGrpSpPr>
        <p:grpSpPr>
          <a:xfrm>
            <a:off x="8879681" y="4729349"/>
            <a:ext cx="3059344" cy="520463"/>
            <a:chOff x="0" y="0"/>
            <a:chExt cx="4079125" cy="693950"/>
          </a:xfrm>
        </p:grpSpPr>
        <p:grpSp>
          <p:nvGrpSpPr>
            <p:cNvPr id="64" name="Group 64"/>
            <p:cNvGrpSpPr>
              <a:grpSpLocks noChangeAspect="1"/>
            </p:cNvGrpSpPr>
            <p:nvPr/>
          </p:nvGrpSpPr>
          <p:grpSpPr>
            <a:xfrm>
              <a:off x="0" y="0"/>
              <a:ext cx="4079125" cy="693950"/>
              <a:chOff x="0" y="0"/>
              <a:chExt cx="13271500" cy="2257778"/>
            </a:xfrm>
          </p:grpSpPr>
          <p:sp>
            <p:nvSpPr>
              <p:cNvPr id="65" name="Freeform 65"/>
              <p:cNvSpPr/>
              <p:nvPr/>
            </p:nvSpPr>
            <p:spPr>
              <a:xfrm>
                <a:off x="16351" y="0"/>
                <a:ext cx="2570727" cy="2257821"/>
              </a:xfrm>
              <a:custGeom>
                <a:avLst/>
                <a:gdLst/>
                <a:ahLst/>
                <a:cxnLst/>
                <a:rect l="l" t="t" r="r" b="b"/>
                <a:pathLst>
                  <a:path w="2570727" h="2257821">
                    <a:moveTo>
                      <a:pt x="618649" y="0"/>
                    </a:moveTo>
                    <a:lnTo>
                      <a:pt x="618649" y="0"/>
                    </a:lnTo>
                    <a:cubicBezTo>
                      <a:pt x="562511"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5" y="564437"/>
                      <a:pt x="527491" y="564444"/>
                    </a:cubicBezTo>
                    <a:lnTo>
                      <a:pt x="709807" y="564444"/>
                    </a:lnTo>
                    <a:cubicBezTo>
                      <a:pt x="825204"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3" y="2239141"/>
                      <a:pt x="959048" y="2246392"/>
                    </a:cubicBezTo>
                    <a:cubicBezTo>
                      <a:pt x="952374" y="2253643"/>
                      <a:pt x="942970" y="2257771"/>
                      <a:pt x="933115" y="2257778"/>
                    </a:cubicBezTo>
                    <a:lnTo>
                      <a:pt x="879281" y="2257778"/>
                    </a:lnTo>
                    <a:cubicBezTo>
                      <a:pt x="810300" y="2257786"/>
                      <a:pt x="751423" y="2207921"/>
                      <a:pt x="740075" y="2139879"/>
                    </a:cubicBezTo>
                    <a:lnTo>
                      <a:pt x="625705" y="1452880"/>
                    </a:lnTo>
                    <a:cubicBezTo>
                      <a:pt x="624364" y="1444978"/>
                      <a:pt x="613075" y="1444978"/>
                      <a:pt x="611735" y="1452880"/>
                    </a:cubicBezTo>
                    <a:lnTo>
                      <a:pt x="497293" y="2139879"/>
                    </a:lnTo>
                    <a:cubicBezTo>
                      <a:pt x="485941"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lnTo>
                      <a:pt x="1952149" y="0"/>
                    </a:lnTo>
                    <a:cubicBezTo>
                      <a:pt x="1896012" y="0"/>
                      <a:pt x="1842173" y="22301"/>
                      <a:pt x="1802478" y="61996"/>
                    </a:cubicBezTo>
                    <a:cubicBezTo>
                      <a:pt x="1762783" y="101691"/>
                      <a:pt x="1740482" y="155529"/>
                      <a:pt x="1740482" y="211667"/>
                    </a:cubicBezTo>
                    <a:lnTo>
                      <a:pt x="1740482" y="282222"/>
                    </a:lnTo>
                    <a:cubicBezTo>
                      <a:pt x="1741003" y="398753"/>
                      <a:pt x="1835617" y="492944"/>
                      <a:pt x="1952149" y="492944"/>
                    </a:cubicBezTo>
                    <a:cubicBezTo>
                      <a:pt x="2068681" y="492944"/>
                      <a:pt x="2163295" y="398753"/>
                      <a:pt x="2163816" y="282222"/>
                    </a:cubicBezTo>
                    <a:lnTo>
                      <a:pt x="2163816" y="211667"/>
                    </a:lnTo>
                    <a:cubicBezTo>
                      <a:pt x="2163816" y="155529"/>
                      <a:pt x="2141515" y="101691"/>
                      <a:pt x="2101820" y="61996"/>
                    </a:cubicBezTo>
                    <a:cubicBezTo>
                      <a:pt x="2062125" y="22301"/>
                      <a:pt x="2008286" y="0"/>
                      <a:pt x="1952149" y="0"/>
                    </a:cubicBezTo>
                    <a:close/>
                    <a:moveTo>
                      <a:pt x="1732933" y="969998"/>
                    </a:moveTo>
                    <a:cubicBezTo>
                      <a:pt x="1734132" y="961884"/>
                      <a:pt x="1722702" y="958709"/>
                      <a:pt x="1719527" y="966258"/>
                    </a:cubicBezTo>
                    <a:lnTo>
                      <a:pt x="1565505" y="1325598"/>
                    </a:lnTo>
                    <a:cubicBezTo>
                      <a:pt x="1543248" y="1377518"/>
                      <a:pt x="1492172" y="1411161"/>
                      <a:pt x="1435682" y="1411111"/>
                    </a:cubicBezTo>
                    <a:lnTo>
                      <a:pt x="1370630" y="1411111"/>
                    </a:lnTo>
                    <a:cubicBezTo>
                      <a:pt x="1358766" y="1411122"/>
                      <a:pt x="1347690" y="1405168"/>
                      <a:pt x="1341155" y="1395265"/>
                    </a:cubicBezTo>
                    <a:cubicBezTo>
                      <a:pt x="1334620" y="1385363"/>
                      <a:pt x="1333500" y="1372839"/>
                      <a:pt x="1338175" y="1361934"/>
                    </a:cubicBezTo>
                    <a:lnTo>
                      <a:pt x="1528816" y="917222"/>
                    </a:lnTo>
                    <a:lnTo>
                      <a:pt x="1598948" y="741821"/>
                    </a:lnTo>
                    <a:cubicBezTo>
                      <a:pt x="1641818" y="634683"/>
                      <a:pt x="1745594" y="564437"/>
                      <a:pt x="1860991" y="564444"/>
                    </a:cubicBezTo>
                    <a:lnTo>
                      <a:pt x="2043307" y="564444"/>
                    </a:lnTo>
                    <a:cubicBezTo>
                      <a:pt x="2158704" y="564437"/>
                      <a:pt x="2262480" y="634683"/>
                      <a:pt x="2305350" y="741821"/>
                    </a:cubicBezTo>
                    <a:lnTo>
                      <a:pt x="2375482" y="917222"/>
                    </a:lnTo>
                    <a:lnTo>
                      <a:pt x="2566053" y="1361934"/>
                    </a:lnTo>
                    <a:cubicBezTo>
                      <a:pt x="2570727" y="1372839"/>
                      <a:pt x="2569607"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3" y="2239141"/>
                      <a:pt x="2292548" y="2246392"/>
                    </a:cubicBezTo>
                    <a:cubicBezTo>
                      <a:pt x="2285874" y="2253643"/>
                      <a:pt x="2276470" y="2257771"/>
                      <a:pt x="2266615" y="2257778"/>
                    </a:cubicBezTo>
                    <a:lnTo>
                      <a:pt x="2212781" y="2257778"/>
                    </a:lnTo>
                    <a:cubicBezTo>
                      <a:pt x="2143800" y="2257786"/>
                      <a:pt x="2084923" y="2207921"/>
                      <a:pt x="2073575" y="2139879"/>
                    </a:cubicBezTo>
                    <a:lnTo>
                      <a:pt x="1959205" y="1452880"/>
                    </a:lnTo>
                    <a:cubicBezTo>
                      <a:pt x="1957864" y="1444978"/>
                      <a:pt x="1946575" y="1444978"/>
                      <a:pt x="1945234" y="1452880"/>
                    </a:cubicBezTo>
                    <a:lnTo>
                      <a:pt x="1830793" y="2139879"/>
                    </a:lnTo>
                    <a:cubicBezTo>
                      <a:pt x="1819442" y="2207948"/>
                      <a:pt x="1760525" y="2257821"/>
                      <a:pt x="1691517" y="2257778"/>
                    </a:cubicBezTo>
                    <a:lnTo>
                      <a:pt x="1637683" y="2257778"/>
                    </a:lnTo>
                    <a:cubicBezTo>
                      <a:pt x="1627828" y="2257771"/>
                      <a:pt x="1618424" y="2253643"/>
                      <a:pt x="1611750" y="2246392"/>
                    </a:cubicBezTo>
                    <a:cubicBezTo>
                      <a:pt x="1605075" y="2239141"/>
                      <a:pt x="1601738" y="2229429"/>
                      <a:pt x="1602546" y="2219607"/>
                    </a:cubicBezTo>
                    <a:lnTo>
                      <a:pt x="1669927" y="1411111"/>
                    </a:lnTo>
                    <a:lnTo>
                      <a:pt x="1732933" y="969998"/>
                    </a:lnTo>
                    <a:close/>
                  </a:path>
                </a:pathLst>
              </a:custGeom>
              <a:solidFill>
                <a:srgbClr val="6CE5E8"/>
              </a:solidFill>
            </p:spPr>
          </p:sp>
          <p:sp>
            <p:nvSpPr>
              <p:cNvPr id="66" name="Freeform 66"/>
              <p:cNvSpPr/>
              <p:nvPr/>
            </p:nvSpPr>
            <p:spPr>
              <a:xfrm>
                <a:off x="2683351" y="0"/>
                <a:ext cx="10571727" cy="2257821"/>
              </a:xfrm>
              <a:custGeom>
                <a:avLst/>
                <a:gdLst/>
                <a:ahLst/>
                <a:cxnLst/>
                <a:rect l="l" t="t" r="r" b="b"/>
                <a:pathLst>
                  <a:path w="10571727" h="2257821">
                    <a:moveTo>
                      <a:pt x="618649" y="0"/>
                    </a:moveTo>
                    <a:lnTo>
                      <a:pt x="618649" y="0"/>
                    </a:lnTo>
                    <a:cubicBezTo>
                      <a:pt x="562512" y="0"/>
                      <a:pt x="508673" y="22301"/>
                      <a:pt x="468978" y="61996"/>
                    </a:cubicBezTo>
                    <a:cubicBezTo>
                      <a:pt x="429283" y="101691"/>
                      <a:pt x="406982" y="155529"/>
                      <a:pt x="406982" y="211667"/>
                    </a:cubicBezTo>
                    <a:lnTo>
                      <a:pt x="406982" y="282222"/>
                    </a:lnTo>
                    <a:cubicBezTo>
                      <a:pt x="407503" y="398753"/>
                      <a:pt x="502117" y="492944"/>
                      <a:pt x="618649" y="492944"/>
                    </a:cubicBezTo>
                    <a:cubicBezTo>
                      <a:pt x="735181" y="492944"/>
                      <a:pt x="829794" y="398753"/>
                      <a:pt x="830316" y="282222"/>
                    </a:cubicBezTo>
                    <a:lnTo>
                      <a:pt x="830316" y="211667"/>
                    </a:lnTo>
                    <a:cubicBezTo>
                      <a:pt x="830316" y="94766"/>
                      <a:pt x="735549" y="0"/>
                      <a:pt x="618649" y="0"/>
                    </a:cubicBezTo>
                    <a:close/>
                    <a:moveTo>
                      <a:pt x="399433" y="969998"/>
                    </a:moveTo>
                    <a:cubicBezTo>
                      <a:pt x="400632" y="961884"/>
                      <a:pt x="389202" y="958709"/>
                      <a:pt x="386027" y="966258"/>
                    </a:cubicBezTo>
                    <a:lnTo>
                      <a:pt x="232005" y="1325598"/>
                    </a:lnTo>
                    <a:cubicBezTo>
                      <a:pt x="209748" y="1377518"/>
                      <a:pt x="158672" y="1411161"/>
                      <a:pt x="102182" y="1411111"/>
                    </a:cubicBezTo>
                    <a:lnTo>
                      <a:pt x="37130" y="1411111"/>
                    </a:lnTo>
                    <a:cubicBezTo>
                      <a:pt x="25266" y="1411122"/>
                      <a:pt x="14190" y="1405168"/>
                      <a:pt x="7655" y="1395265"/>
                    </a:cubicBezTo>
                    <a:cubicBezTo>
                      <a:pt x="1120" y="1385363"/>
                      <a:pt x="0" y="1372839"/>
                      <a:pt x="4675" y="1361934"/>
                    </a:cubicBezTo>
                    <a:lnTo>
                      <a:pt x="195316" y="917222"/>
                    </a:lnTo>
                    <a:lnTo>
                      <a:pt x="265448" y="741821"/>
                    </a:lnTo>
                    <a:cubicBezTo>
                      <a:pt x="308318" y="634683"/>
                      <a:pt x="412094" y="564437"/>
                      <a:pt x="527491" y="564444"/>
                    </a:cubicBezTo>
                    <a:lnTo>
                      <a:pt x="709807" y="564444"/>
                    </a:lnTo>
                    <a:cubicBezTo>
                      <a:pt x="825203" y="564437"/>
                      <a:pt x="928980" y="634683"/>
                      <a:pt x="971850" y="741821"/>
                    </a:cubicBezTo>
                    <a:lnTo>
                      <a:pt x="1041982" y="917222"/>
                    </a:lnTo>
                    <a:lnTo>
                      <a:pt x="1232553" y="1361934"/>
                    </a:lnTo>
                    <a:cubicBezTo>
                      <a:pt x="1237228" y="1372839"/>
                      <a:pt x="1236108" y="1385363"/>
                      <a:pt x="1229572" y="1395265"/>
                    </a:cubicBezTo>
                    <a:cubicBezTo>
                      <a:pt x="1223037" y="1405168"/>
                      <a:pt x="1211962" y="1411122"/>
                      <a:pt x="1200097" y="1411111"/>
                    </a:cubicBezTo>
                    <a:lnTo>
                      <a:pt x="1135045" y="1411111"/>
                    </a:lnTo>
                    <a:cubicBezTo>
                      <a:pt x="1078607" y="1411105"/>
                      <a:pt x="1027601" y="1377471"/>
                      <a:pt x="1005364" y="1325598"/>
                    </a:cubicBezTo>
                    <a:lnTo>
                      <a:pt x="851341" y="966258"/>
                    </a:lnTo>
                    <a:cubicBezTo>
                      <a:pt x="848096" y="958709"/>
                      <a:pt x="836736" y="961884"/>
                      <a:pt x="837865" y="969998"/>
                    </a:cubicBezTo>
                    <a:lnTo>
                      <a:pt x="900871" y="1411111"/>
                    </a:lnTo>
                    <a:lnTo>
                      <a:pt x="968252" y="2219607"/>
                    </a:lnTo>
                    <a:cubicBezTo>
                      <a:pt x="969060" y="2229429"/>
                      <a:pt x="965722" y="2239141"/>
                      <a:pt x="959048" y="2246392"/>
                    </a:cubicBezTo>
                    <a:cubicBezTo>
                      <a:pt x="952374" y="2253643"/>
                      <a:pt x="942970" y="2257771"/>
                      <a:pt x="933115" y="2257778"/>
                    </a:cubicBezTo>
                    <a:lnTo>
                      <a:pt x="879281" y="2257778"/>
                    </a:lnTo>
                    <a:cubicBezTo>
                      <a:pt x="810300" y="2257786"/>
                      <a:pt x="751423" y="2207921"/>
                      <a:pt x="740075" y="2139879"/>
                    </a:cubicBezTo>
                    <a:lnTo>
                      <a:pt x="625704" y="1452880"/>
                    </a:lnTo>
                    <a:cubicBezTo>
                      <a:pt x="624364" y="1444978"/>
                      <a:pt x="613075" y="1444978"/>
                      <a:pt x="611735" y="1452880"/>
                    </a:cubicBezTo>
                    <a:lnTo>
                      <a:pt x="497293" y="2139879"/>
                    </a:lnTo>
                    <a:cubicBezTo>
                      <a:pt x="485942" y="2207948"/>
                      <a:pt x="427025" y="2257821"/>
                      <a:pt x="358017" y="2257778"/>
                    </a:cubicBezTo>
                    <a:lnTo>
                      <a:pt x="304183" y="2257778"/>
                    </a:lnTo>
                    <a:cubicBezTo>
                      <a:pt x="294328" y="2257771"/>
                      <a:pt x="284924" y="2253643"/>
                      <a:pt x="278250" y="2246392"/>
                    </a:cubicBezTo>
                    <a:cubicBezTo>
                      <a:pt x="271575" y="2239141"/>
                      <a:pt x="268238" y="2229429"/>
                      <a:pt x="269046" y="2219607"/>
                    </a:cubicBezTo>
                    <a:lnTo>
                      <a:pt x="336427" y="1411111"/>
                    </a:lnTo>
                    <a:lnTo>
                      <a:pt x="399433" y="969998"/>
                    </a:lnTo>
                    <a:close/>
                    <a:moveTo>
                      <a:pt x="1952149" y="0"/>
                    </a:moveTo>
                    <a:cubicBezTo>
                      <a:pt x="1835249" y="0"/>
                      <a:pt x="1740482" y="94766"/>
                      <a:pt x="1740482" y="211667"/>
                    </a:cubicBezTo>
                    <a:lnTo>
                      <a:pt x="1740482" y="282222"/>
                    </a:lnTo>
                    <a:cubicBezTo>
                      <a:pt x="1741004" y="398753"/>
                      <a:pt x="1835617" y="492944"/>
                      <a:pt x="1952149" y="492944"/>
                    </a:cubicBezTo>
                    <a:cubicBezTo>
                      <a:pt x="2068681" y="492944"/>
                      <a:pt x="2163294" y="398753"/>
                      <a:pt x="2163816" y="282222"/>
                    </a:cubicBezTo>
                    <a:lnTo>
                      <a:pt x="2163816" y="211667"/>
                    </a:lnTo>
                    <a:cubicBezTo>
                      <a:pt x="2163816" y="94766"/>
                      <a:pt x="2069049" y="0"/>
                      <a:pt x="1952149" y="0"/>
                    </a:cubicBezTo>
                    <a:close/>
                    <a:moveTo>
                      <a:pt x="1732933" y="969998"/>
                    </a:moveTo>
                    <a:cubicBezTo>
                      <a:pt x="1734132" y="961884"/>
                      <a:pt x="1722702" y="958709"/>
                      <a:pt x="1719527" y="966258"/>
                    </a:cubicBezTo>
                    <a:lnTo>
                      <a:pt x="1565504" y="1325598"/>
                    </a:lnTo>
                    <a:cubicBezTo>
                      <a:pt x="1543248" y="1377518"/>
                      <a:pt x="1492172" y="1411161"/>
                      <a:pt x="1435682" y="1411111"/>
                    </a:cubicBezTo>
                    <a:lnTo>
                      <a:pt x="1370630" y="1411111"/>
                    </a:lnTo>
                    <a:cubicBezTo>
                      <a:pt x="1358766" y="1411122"/>
                      <a:pt x="1347691" y="1405168"/>
                      <a:pt x="1341155" y="1395265"/>
                    </a:cubicBezTo>
                    <a:cubicBezTo>
                      <a:pt x="1334620" y="1385363"/>
                      <a:pt x="1333500" y="1372839"/>
                      <a:pt x="1338174" y="1361934"/>
                    </a:cubicBezTo>
                    <a:lnTo>
                      <a:pt x="1528816" y="917222"/>
                    </a:lnTo>
                    <a:lnTo>
                      <a:pt x="1598948" y="741821"/>
                    </a:lnTo>
                    <a:cubicBezTo>
                      <a:pt x="1641818" y="634683"/>
                      <a:pt x="1745595" y="564437"/>
                      <a:pt x="1860991" y="564444"/>
                    </a:cubicBezTo>
                    <a:lnTo>
                      <a:pt x="2043307" y="564444"/>
                    </a:lnTo>
                    <a:cubicBezTo>
                      <a:pt x="2158703" y="564437"/>
                      <a:pt x="2262480" y="634683"/>
                      <a:pt x="2305350" y="741821"/>
                    </a:cubicBezTo>
                    <a:lnTo>
                      <a:pt x="2375482" y="917222"/>
                    </a:lnTo>
                    <a:lnTo>
                      <a:pt x="2566053" y="1361934"/>
                    </a:lnTo>
                    <a:cubicBezTo>
                      <a:pt x="2570728" y="1372839"/>
                      <a:pt x="2569608" y="1385363"/>
                      <a:pt x="2563072" y="1395265"/>
                    </a:cubicBezTo>
                    <a:cubicBezTo>
                      <a:pt x="2556537" y="1405168"/>
                      <a:pt x="2545462" y="1411122"/>
                      <a:pt x="2533597" y="1411111"/>
                    </a:cubicBezTo>
                    <a:lnTo>
                      <a:pt x="2468545" y="1411111"/>
                    </a:lnTo>
                    <a:cubicBezTo>
                      <a:pt x="2412107" y="1411105"/>
                      <a:pt x="2361101" y="1377471"/>
                      <a:pt x="2338864" y="1325598"/>
                    </a:cubicBezTo>
                    <a:lnTo>
                      <a:pt x="2184841" y="966258"/>
                    </a:lnTo>
                    <a:cubicBezTo>
                      <a:pt x="2181596" y="958709"/>
                      <a:pt x="2170236" y="961884"/>
                      <a:pt x="2171365" y="969998"/>
                    </a:cubicBezTo>
                    <a:lnTo>
                      <a:pt x="2234371" y="1411111"/>
                    </a:lnTo>
                    <a:lnTo>
                      <a:pt x="2301752" y="2219607"/>
                    </a:lnTo>
                    <a:cubicBezTo>
                      <a:pt x="2302560" y="2229429"/>
                      <a:pt x="2299222" y="2239141"/>
                      <a:pt x="2292548" y="2246392"/>
                    </a:cubicBezTo>
                    <a:cubicBezTo>
                      <a:pt x="2285874" y="2253643"/>
                      <a:pt x="2276470" y="2257771"/>
                      <a:pt x="2266615" y="2257778"/>
                    </a:cubicBezTo>
                    <a:lnTo>
                      <a:pt x="2212781" y="2257778"/>
                    </a:lnTo>
                    <a:cubicBezTo>
                      <a:pt x="2143800" y="2257786"/>
                      <a:pt x="2084923" y="2207921"/>
                      <a:pt x="2073575" y="2139879"/>
                    </a:cubicBezTo>
                    <a:lnTo>
                      <a:pt x="1959204" y="1452880"/>
                    </a:lnTo>
                    <a:cubicBezTo>
                      <a:pt x="1957864" y="1444978"/>
                      <a:pt x="1946575" y="1444978"/>
                      <a:pt x="1945235" y="1452880"/>
                    </a:cubicBezTo>
                    <a:lnTo>
                      <a:pt x="1830794" y="2139879"/>
                    </a:lnTo>
                    <a:cubicBezTo>
                      <a:pt x="1819442" y="2207948"/>
                      <a:pt x="1760525" y="2257821"/>
                      <a:pt x="1691517" y="2257778"/>
                    </a:cubicBezTo>
                    <a:lnTo>
                      <a:pt x="1637683" y="2257778"/>
                    </a:lnTo>
                    <a:cubicBezTo>
                      <a:pt x="1627828" y="2257771"/>
                      <a:pt x="1618424" y="2253643"/>
                      <a:pt x="1611750" y="2246392"/>
                    </a:cubicBezTo>
                    <a:cubicBezTo>
                      <a:pt x="1605076" y="2239141"/>
                      <a:pt x="1601738" y="2229429"/>
                      <a:pt x="1602546" y="2219607"/>
                    </a:cubicBezTo>
                    <a:lnTo>
                      <a:pt x="1669927" y="1411111"/>
                    </a:lnTo>
                    <a:lnTo>
                      <a:pt x="1732933" y="969998"/>
                    </a:lnTo>
                    <a:close/>
                    <a:moveTo>
                      <a:pt x="3285649" y="0"/>
                    </a:moveTo>
                    <a:cubicBezTo>
                      <a:pt x="3168749" y="0"/>
                      <a:pt x="3073982" y="94766"/>
                      <a:pt x="3073982" y="211667"/>
                    </a:cubicBezTo>
                    <a:lnTo>
                      <a:pt x="3073982" y="282222"/>
                    </a:lnTo>
                    <a:cubicBezTo>
                      <a:pt x="3074504" y="398753"/>
                      <a:pt x="3169117" y="492944"/>
                      <a:pt x="3285649" y="492944"/>
                    </a:cubicBezTo>
                    <a:cubicBezTo>
                      <a:pt x="3402181" y="492944"/>
                      <a:pt x="3496794" y="398753"/>
                      <a:pt x="3497316" y="282222"/>
                    </a:cubicBezTo>
                    <a:lnTo>
                      <a:pt x="3497316" y="211667"/>
                    </a:lnTo>
                    <a:cubicBezTo>
                      <a:pt x="3497316" y="94766"/>
                      <a:pt x="3402549" y="0"/>
                      <a:pt x="3285649" y="0"/>
                    </a:cubicBezTo>
                    <a:close/>
                    <a:moveTo>
                      <a:pt x="3066433" y="969998"/>
                    </a:moveTo>
                    <a:cubicBezTo>
                      <a:pt x="3067632" y="961884"/>
                      <a:pt x="3056202" y="958709"/>
                      <a:pt x="3053027" y="966258"/>
                    </a:cubicBezTo>
                    <a:lnTo>
                      <a:pt x="2899004" y="1325598"/>
                    </a:lnTo>
                    <a:cubicBezTo>
                      <a:pt x="2876748" y="1377518"/>
                      <a:pt x="2825672" y="1411161"/>
                      <a:pt x="2769182" y="1411111"/>
                    </a:cubicBezTo>
                    <a:lnTo>
                      <a:pt x="2704130" y="1411111"/>
                    </a:lnTo>
                    <a:cubicBezTo>
                      <a:pt x="2692266" y="1411122"/>
                      <a:pt x="2681191" y="1405168"/>
                      <a:pt x="2674655" y="1395265"/>
                    </a:cubicBezTo>
                    <a:cubicBezTo>
                      <a:pt x="2668120" y="1385363"/>
                      <a:pt x="2667000" y="1372839"/>
                      <a:pt x="2671674" y="1361934"/>
                    </a:cubicBezTo>
                    <a:lnTo>
                      <a:pt x="2862316" y="917222"/>
                    </a:lnTo>
                    <a:lnTo>
                      <a:pt x="2932448" y="741821"/>
                    </a:lnTo>
                    <a:cubicBezTo>
                      <a:pt x="2975318" y="634683"/>
                      <a:pt x="3079095" y="564437"/>
                      <a:pt x="3194491" y="564444"/>
                    </a:cubicBezTo>
                    <a:lnTo>
                      <a:pt x="3376807" y="564444"/>
                    </a:lnTo>
                    <a:cubicBezTo>
                      <a:pt x="3492203" y="564437"/>
                      <a:pt x="3595980" y="634683"/>
                      <a:pt x="3638850" y="741821"/>
                    </a:cubicBezTo>
                    <a:lnTo>
                      <a:pt x="3708982" y="917222"/>
                    </a:lnTo>
                    <a:lnTo>
                      <a:pt x="3899553" y="1361934"/>
                    </a:lnTo>
                    <a:cubicBezTo>
                      <a:pt x="3904228" y="1372839"/>
                      <a:pt x="3903107" y="1385363"/>
                      <a:pt x="3896572" y="1395265"/>
                    </a:cubicBezTo>
                    <a:cubicBezTo>
                      <a:pt x="3890037" y="1405168"/>
                      <a:pt x="3878962" y="1411122"/>
                      <a:pt x="3867097" y="1411111"/>
                    </a:cubicBezTo>
                    <a:lnTo>
                      <a:pt x="3802045" y="1411111"/>
                    </a:lnTo>
                    <a:cubicBezTo>
                      <a:pt x="3745607" y="1411105"/>
                      <a:pt x="3694601" y="1377471"/>
                      <a:pt x="3672364" y="1325598"/>
                    </a:cubicBezTo>
                    <a:lnTo>
                      <a:pt x="3518341" y="966258"/>
                    </a:lnTo>
                    <a:cubicBezTo>
                      <a:pt x="3515096" y="958709"/>
                      <a:pt x="3503736" y="961884"/>
                      <a:pt x="3504865" y="969998"/>
                    </a:cubicBezTo>
                    <a:lnTo>
                      <a:pt x="3567871" y="1411111"/>
                    </a:lnTo>
                    <a:lnTo>
                      <a:pt x="3635252" y="2219607"/>
                    </a:lnTo>
                    <a:cubicBezTo>
                      <a:pt x="3636060" y="2229429"/>
                      <a:pt x="3632722" y="2239141"/>
                      <a:pt x="3626048" y="2246392"/>
                    </a:cubicBezTo>
                    <a:cubicBezTo>
                      <a:pt x="3619374" y="2253643"/>
                      <a:pt x="3609970" y="2257771"/>
                      <a:pt x="3600115" y="2257778"/>
                    </a:cubicBezTo>
                    <a:lnTo>
                      <a:pt x="3546281" y="2257778"/>
                    </a:lnTo>
                    <a:cubicBezTo>
                      <a:pt x="3477300" y="2257786"/>
                      <a:pt x="3418423" y="2207921"/>
                      <a:pt x="3407075" y="2139879"/>
                    </a:cubicBezTo>
                    <a:lnTo>
                      <a:pt x="3292704" y="1452880"/>
                    </a:lnTo>
                    <a:cubicBezTo>
                      <a:pt x="3291364" y="1444978"/>
                      <a:pt x="3280075" y="1444978"/>
                      <a:pt x="3278735" y="1452880"/>
                    </a:cubicBezTo>
                    <a:lnTo>
                      <a:pt x="3164294" y="2139879"/>
                    </a:lnTo>
                    <a:cubicBezTo>
                      <a:pt x="3152942" y="2207948"/>
                      <a:pt x="3094025" y="2257821"/>
                      <a:pt x="3025017" y="2257778"/>
                    </a:cubicBezTo>
                    <a:lnTo>
                      <a:pt x="2971183" y="2257778"/>
                    </a:lnTo>
                    <a:cubicBezTo>
                      <a:pt x="2961328" y="2257771"/>
                      <a:pt x="2951924" y="2253643"/>
                      <a:pt x="2945250" y="2246392"/>
                    </a:cubicBezTo>
                    <a:cubicBezTo>
                      <a:pt x="2938576" y="2239141"/>
                      <a:pt x="2935238" y="2229429"/>
                      <a:pt x="2936046" y="2219607"/>
                    </a:cubicBezTo>
                    <a:lnTo>
                      <a:pt x="3003427" y="1411111"/>
                    </a:lnTo>
                    <a:lnTo>
                      <a:pt x="3066433" y="969998"/>
                    </a:lnTo>
                    <a:close/>
                    <a:moveTo>
                      <a:pt x="4619149" y="0"/>
                    </a:moveTo>
                    <a:cubicBezTo>
                      <a:pt x="4563011" y="0"/>
                      <a:pt x="4509173" y="22300"/>
                      <a:pt x="4469478" y="61996"/>
                    </a:cubicBezTo>
                    <a:cubicBezTo>
                      <a:pt x="4429782" y="101691"/>
                      <a:pt x="4407482" y="155529"/>
                      <a:pt x="4407482" y="211667"/>
                    </a:cubicBezTo>
                    <a:lnTo>
                      <a:pt x="4407482" y="282222"/>
                    </a:lnTo>
                    <a:cubicBezTo>
                      <a:pt x="4408003" y="398753"/>
                      <a:pt x="4502617" y="492945"/>
                      <a:pt x="4619149" y="492945"/>
                    </a:cubicBezTo>
                    <a:cubicBezTo>
                      <a:pt x="4735681" y="492945"/>
                      <a:pt x="4830295" y="398753"/>
                      <a:pt x="4830816" y="282222"/>
                    </a:cubicBezTo>
                    <a:lnTo>
                      <a:pt x="4830816" y="211667"/>
                    </a:lnTo>
                    <a:cubicBezTo>
                      <a:pt x="4830816" y="155529"/>
                      <a:pt x="4808516" y="101691"/>
                      <a:pt x="4768820" y="61996"/>
                    </a:cubicBezTo>
                    <a:cubicBezTo>
                      <a:pt x="4729125" y="22300"/>
                      <a:pt x="4675287" y="0"/>
                      <a:pt x="4619149" y="0"/>
                    </a:cubicBezTo>
                    <a:close/>
                    <a:moveTo>
                      <a:pt x="4399933" y="969998"/>
                    </a:moveTo>
                    <a:cubicBezTo>
                      <a:pt x="4401132" y="961884"/>
                      <a:pt x="4389703" y="958709"/>
                      <a:pt x="4386528" y="966258"/>
                    </a:cubicBezTo>
                    <a:lnTo>
                      <a:pt x="4232504" y="1325598"/>
                    </a:lnTo>
                    <a:cubicBezTo>
                      <a:pt x="4210248" y="1377518"/>
                      <a:pt x="4159172" y="1411161"/>
                      <a:pt x="4102682" y="1411111"/>
                    </a:cubicBezTo>
                    <a:lnTo>
                      <a:pt x="4037630" y="1411111"/>
                    </a:lnTo>
                    <a:cubicBezTo>
                      <a:pt x="4025766" y="1411122"/>
                      <a:pt x="4014691" y="1405168"/>
                      <a:pt x="4008155" y="1395265"/>
                    </a:cubicBezTo>
                    <a:cubicBezTo>
                      <a:pt x="4001620" y="1385363"/>
                      <a:pt x="4000500" y="1372839"/>
                      <a:pt x="4005175" y="1361934"/>
                    </a:cubicBezTo>
                    <a:lnTo>
                      <a:pt x="4195816" y="917222"/>
                    </a:lnTo>
                    <a:lnTo>
                      <a:pt x="4265948" y="741821"/>
                    </a:lnTo>
                    <a:cubicBezTo>
                      <a:pt x="4308818" y="634683"/>
                      <a:pt x="4412594" y="564437"/>
                      <a:pt x="4527991" y="564444"/>
                    </a:cubicBezTo>
                    <a:lnTo>
                      <a:pt x="4710307" y="564444"/>
                    </a:lnTo>
                    <a:cubicBezTo>
                      <a:pt x="4825704" y="564437"/>
                      <a:pt x="4929480" y="634683"/>
                      <a:pt x="4972350" y="741821"/>
                    </a:cubicBezTo>
                    <a:lnTo>
                      <a:pt x="5042482" y="917222"/>
                    </a:lnTo>
                    <a:lnTo>
                      <a:pt x="5233053" y="1361934"/>
                    </a:lnTo>
                    <a:cubicBezTo>
                      <a:pt x="5237728" y="1372839"/>
                      <a:pt x="5236607" y="1385363"/>
                      <a:pt x="5230072" y="1395265"/>
                    </a:cubicBezTo>
                    <a:cubicBezTo>
                      <a:pt x="5223537" y="1405168"/>
                      <a:pt x="5212462" y="1411122"/>
                      <a:pt x="5200597" y="1411111"/>
                    </a:cubicBezTo>
                    <a:lnTo>
                      <a:pt x="5135545" y="1411111"/>
                    </a:lnTo>
                    <a:cubicBezTo>
                      <a:pt x="5079107" y="1411105"/>
                      <a:pt x="5028101" y="1377471"/>
                      <a:pt x="5005864" y="1325598"/>
                    </a:cubicBezTo>
                    <a:lnTo>
                      <a:pt x="4851841" y="966258"/>
                    </a:lnTo>
                    <a:cubicBezTo>
                      <a:pt x="4848595" y="958709"/>
                      <a:pt x="4837236" y="961884"/>
                      <a:pt x="4838365" y="969998"/>
                    </a:cubicBezTo>
                    <a:lnTo>
                      <a:pt x="4901371" y="1411111"/>
                    </a:lnTo>
                    <a:lnTo>
                      <a:pt x="4968752" y="2219607"/>
                    </a:lnTo>
                    <a:cubicBezTo>
                      <a:pt x="4969560" y="2229429"/>
                      <a:pt x="4966222" y="2239141"/>
                      <a:pt x="4959548" y="2246392"/>
                    </a:cubicBezTo>
                    <a:cubicBezTo>
                      <a:pt x="4952874" y="2253643"/>
                      <a:pt x="4943470" y="2257771"/>
                      <a:pt x="4933615" y="2257778"/>
                    </a:cubicBezTo>
                    <a:lnTo>
                      <a:pt x="4879781" y="2257778"/>
                    </a:lnTo>
                    <a:cubicBezTo>
                      <a:pt x="4810799" y="2257786"/>
                      <a:pt x="4751922" y="2207921"/>
                      <a:pt x="4740575" y="2139879"/>
                    </a:cubicBezTo>
                    <a:lnTo>
                      <a:pt x="4626204" y="1452880"/>
                    </a:lnTo>
                    <a:cubicBezTo>
                      <a:pt x="4624864" y="1444978"/>
                      <a:pt x="4613575" y="1444978"/>
                      <a:pt x="4612235" y="1452880"/>
                    </a:cubicBezTo>
                    <a:lnTo>
                      <a:pt x="4497794" y="2139879"/>
                    </a:lnTo>
                    <a:cubicBezTo>
                      <a:pt x="4486442" y="2207948"/>
                      <a:pt x="4427525" y="2257821"/>
                      <a:pt x="4358517" y="2257778"/>
                    </a:cubicBezTo>
                    <a:lnTo>
                      <a:pt x="4304683" y="2257778"/>
                    </a:lnTo>
                    <a:cubicBezTo>
                      <a:pt x="4294828" y="2257771"/>
                      <a:pt x="4285424" y="2253643"/>
                      <a:pt x="4278750" y="2246392"/>
                    </a:cubicBezTo>
                    <a:cubicBezTo>
                      <a:pt x="4272076" y="2239141"/>
                      <a:pt x="4268738" y="2229429"/>
                      <a:pt x="4269546" y="2219607"/>
                    </a:cubicBezTo>
                    <a:lnTo>
                      <a:pt x="4336927" y="1411111"/>
                    </a:lnTo>
                    <a:lnTo>
                      <a:pt x="4399933" y="969998"/>
                    </a:lnTo>
                    <a:close/>
                    <a:moveTo>
                      <a:pt x="5952649" y="0"/>
                    </a:moveTo>
                    <a:cubicBezTo>
                      <a:pt x="5896511" y="0"/>
                      <a:pt x="5842673" y="22300"/>
                      <a:pt x="5802978" y="61996"/>
                    </a:cubicBezTo>
                    <a:cubicBezTo>
                      <a:pt x="5763282" y="101691"/>
                      <a:pt x="5740982" y="155529"/>
                      <a:pt x="5740982" y="211667"/>
                    </a:cubicBezTo>
                    <a:lnTo>
                      <a:pt x="5740982" y="282222"/>
                    </a:lnTo>
                    <a:cubicBezTo>
                      <a:pt x="5741503" y="398753"/>
                      <a:pt x="5836117" y="492945"/>
                      <a:pt x="5952649" y="492945"/>
                    </a:cubicBezTo>
                    <a:cubicBezTo>
                      <a:pt x="6069181" y="492945"/>
                      <a:pt x="6163795" y="398753"/>
                      <a:pt x="6164316" y="282222"/>
                    </a:cubicBezTo>
                    <a:lnTo>
                      <a:pt x="6164316" y="211667"/>
                    </a:lnTo>
                    <a:cubicBezTo>
                      <a:pt x="6164316" y="155529"/>
                      <a:pt x="6142016" y="101691"/>
                      <a:pt x="6102320" y="61996"/>
                    </a:cubicBezTo>
                    <a:cubicBezTo>
                      <a:pt x="6062625" y="22300"/>
                      <a:pt x="6008787" y="0"/>
                      <a:pt x="5952649" y="0"/>
                    </a:cubicBezTo>
                    <a:close/>
                    <a:moveTo>
                      <a:pt x="5733433" y="969998"/>
                    </a:moveTo>
                    <a:cubicBezTo>
                      <a:pt x="5734632" y="961884"/>
                      <a:pt x="5723203" y="958709"/>
                      <a:pt x="5720028" y="966258"/>
                    </a:cubicBezTo>
                    <a:lnTo>
                      <a:pt x="5566004" y="1325598"/>
                    </a:lnTo>
                    <a:cubicBezTo>
                      <a:pt x="5543748" y="1377518"/>
                      <a:pt x="5492672" y="1411161"/>
                      <a:pt x="5436182" y="1411111"/>
                    </a:cubicBezTo>
                    <a:lnTo>
                      <a:pt x="5371130" y="1411111"/>
                    </a:lnTo>
                    <a:cubicBezTo>
                      <a:pt x="5359266" y="1411122"/>
                      <a:pt x="5348191" y="1405168"/>
                      <a:pt x="5341655" y="1395265"/>
                    </a:cubicBezTo>
                    <a:cubicBezTo>
                      <a:pt x="5335120" y="1385363"/>
                      <a:pt x="5334000" y="1372839"/>
                      <a:pt x="5338675" y="1361934"/>
                    </a:cubicBezTo>
                    <a:lnTo>
                      <a:pt x="5529316" y="917222"/>
                    </a:lnTo>
                    <a:lnTo>
                      <a:pt x="5599448" y="741821"/>
                    </a:lnTo>
                    <a:cubicBezTo>
                      <a:pt x="5642318" y="634683"/>
                      <a:pt x="5746094" y="564437"/>
                      <a:pt x="5861491" y="564444"/>
                    </a:cubicBezTo>
                    <a:lnTo>
                      <a:pt x="6043807" y="564444"/>
                    </a:lnTo>
                    <a:cubicBezTo>
                      <a:pt x="6159204" y="564437"/>
                      <a:pt x="6262980" y="634683"/>
                      <a:pt x="6305850" y="741821"/>
                    </a:cubicBezTo>
                    <a:lnTo>
                      <a:pt x="6375982" y="917222"/>
                    </a:lnTo>
                    <a:lnTo>
                      <a:pt x="6566553" y="1361934"/>
                    </a:lnTo>
                    <a:cubicBezTo>
                      <a:pt x="6571228" y="1372839"/>
                      <a:pt x="6570107" y="1385363"/>
                      <a:pt x="6563572" y="1395265"/>
                    </a:cubicBezTo>
                    <a:cubicBezTo>
                      <a:pt x="6557037" y="1405168"/>
                      <a:pt x="6545962" y="1411122"/>
                      <a:pt x="6534097" y="1411111"/>
                    </a:cubicBezTo>
                    <a:lnTo>
                      <a:pt x="6469045" y="1411111"/>
                    </a:lnTo>
                    <a:cubicBezTo>
                      <a:pt x="6412607" y="1411105"/>
                      <a:pt x="6361601" y="1377471"/>
                      <a:pt x="6339364" y="1325598"/>
                    </a:cubicBezTo>
                    <a:lnTo>
                      <a:pt x="6185341" y="966258"/>
                    </a:lnTo>
                    <a:cubicBezTo>
                      <a:pt x="6182095" y="958709"/>
                      <a:pt x="6170736" y="961884"/>
                      <a:pt x="6171865" y="969998"/>
                    </a:cubicBezTo>
                    <a:lnTo>
                      <a:pt x="6234871" y="1411111"/>
                    </a:lnTo>
                    <a:lnTo>
                      <a:pt x="6302252" y="2219607"/>
                    </a:lnTo>
                    <a:cubicBezTo>
                      <a:pt x="6303060" y="2229429"/>
                      <a:pt x="6299722" y="2239141"/>
                      <a:pt x="6293048" y="2246392"/>
                    </a:cubicBezTo>
                    <a:cubicBezTo>
                      <a:pt x="6286374" y="2253643"/>
                      <a:pt x="6276970" y="2257771"/>
                      <a:pt x="6267115" y="2257778"/>
                    </a:cubicBezTo>
                    <a:lnTo>
                      <a:pt x="6213281" y="2257778"/>
                    </a:lnTo>
                    <a:cubicBezTo>
                      <a:pt x="6144299" y="2257786"/>
                      <a:pt x="6085422" y="2207921"/>
                      <a:pt x="6074075" y="2139879"/>
                    </a:cubicBezTo>
                    <a:lnTo>
                      <a:pt x="5959704" y="1452880"/>
                    </a:lnTo>
                    <a:cubicBezTo>
                      <a:pt x="5958364" y="1444978"/>
                      <a:pt x="5947075" y="1444978"/>
                      <a:pt x="5945735" y="1452880"/>
                    </a:cubicBezTo>
                    <a:lnTo>
                      <a:pt x="5831294" y="2139879"/>
                    </a:lnTo>
                    <a:cubicBezTo>
                      <a:pt x="5819942" y="2207948"/>
                      <a:pt x="5761025" y="2257821"/>
                      <a:pt x="5692017" y="2257778"/>
                    </a:cubicBezTo>
                    <a:lnTo>
                      <a:pt x="5638183" y="2257778"/>
                    </a:lnTo>
                    <a:cubicBezTo>
                      <a:pt x="5628328" y="2257771"/>
                      <a:pt x="5618924" y="2253643"/>
                      <a:pt x="5612250" y="2246392"/>
                    </a:cubicBezTo>
                    <a:cubicBezTo>
                      <a:pt x="5605576" y="2239141"/>
                      <a:pt x="5602238" y="2229429"/>
                      <a:pt x="5603046" y="2219607"/>
                    </a:cubicBezTo>
                    <a:lnTo>
                      <a:pt x="5670427" y="1411111"/>
                    </a:lnTo>
                    <a:lnTo>
                      <a:pt x="5733433" y="969998"/>
                    </a:lnTo>
                    <a:close/>
                    <a:moveTo>
                      <a:pt x="7286149" y="0"/>
                    </a:moveTo>
                    <a:cubicBezTo>
                      <a:pt x="7230011" y="0"/>
                      <a:pt x="7176173" y="22300"/>
                      <a:pt x="7136478" y="61996"/>
                    </a:cubicBezTo>
                    <a:cubicBezTo>
                      <a:pt x="7096782" y="101691"/>
                      <a:pt x="7074482" y="155529"/>
                      <a:pt x="7074482" y="211667"/>
                    </a:cubicBezTo>
                    <a:lnTo>
                      <a:pt x="7074482" y="282222"/>
                    </a:lnTo>
                    <a:cubicBezTo>
                      <a:pt x="7075003" y="398753"/>
                      <a:pt x="7169617" y="492945"/>
                      <a:pt x="7286149" y="492945"/>
                    </a:cubicBezTo>
                    <a:cubicBezTo>
                      <a:pt x="7402681" y="492945"/>
                      <a:pt x="7497295" y="398753"/>
                      <a:pt x="7497816" y="282222"/>
                    </a:cubicBezTo>
                    <a:lnTo>
                      <a:pt x="7497816" y="211667"/>
                    </a:lnTo>
                    <a:cubicBezTo>
                      <a:pt x="7497816" y="155529"/>
                      <a:pt x="7475516" y="101691"/>
                      <a:pt x="7435820" y="61996"/>
                    </a:cubicBezTo>
                    <a:cubicBezTo>
                      <a:pt x="7396125" y="22300"/>
                      <a:pt x="7342287" y="0"/>
                      <a:pt x="7286149" y="0"/>
                    </a:cubicBezTo>
                    <a:close/>
                    <a:moveTo>
                      <a:pt x="7066933" y="969998"/>
                    </a:moveTo>
                    <a:cubicBezTo>
                      <a:pt x="7068132" y="961884"/>
                      <a:pt x="7056703" y="958709"/>
                      <a:pt x="7053528" y="966258"/>
                    </a:cubicBezTo>
                    <a:lnTo>
                      <a:pt x="6899504" y="1325598"/>
                    </a:lnTo>
                    <a:cubicBezTo>
                      <a:pt x="6877248" y="1377518"/>
                      <a:pt x="6826172" y="1411161"/>
                      <a:pt x="6769682" y="1411111"/>
                    </a:cubicBezTo>
                    <a:lnTo>
                      <a:pt x="6704630" y="1411111"/>
                    </a:lnTo>
                    <a:cubicBezTo>
                      <a:pt x="6692766" y="1411122"/>
                      <a:pt x="6681691" y="1405168"/>
                      <a:pt x="6675155" y="1395265"/>
                    </a:cubicBezTo>
                    <a:cubicBezTo>
                      <a:pt x="6668620" y="1385363"/>
                      <a:pt x="6667500" y="1372839"/>
                      <a:pt x="6672175" y="1361934"/>
                    </a:cubicBezTo>
                    <a:lnTo>
                      <a:pt x="6862816" y="917222"/>
                    </a:lnTo>
                    <a:lnTo>
                      <a:pt x="6932948" y="741821"/>
                    </a:lnTo>
                    <a:cubicBezTo>
                      <a:pt x="6975818" y="634683"/>
                      <a:pt x="7079594" y="564437"/>
                      <a:pt x="7194991" y="564444"/>
                    </a:cubicBezTo>
                    <a:lnTo>
                      <a:pt x="7377307" y="564444"/>
                    </a:lnTo>
                    <a:cubicBezTo>
                      <a:pt x="7492704" y="564437"/>
                      <a:pt x="7596480" y="634683"/>
                      <a:pt x="7639350" y="741821"/>
                    </a:cubicBezTo>
                    <a:lnTo>
                      <a:pt x="7709482" y="917222"/>
                    </a:lnTo>
                    <a:lnTo>
                      <a:pt x="7900053" y="1361934"/>
                    </a:lnTo>
                    <a:cubicBezTo>
                      <a:pt x="7904728" y="1372839"/>
                      <a:pt x="7903607" y="1385363"/>
                      <a:pt x="7897072" y="1395265"/>
                    </a:cubicBezTo>
                    <a:cubicBezTo>
                      <a:pt x="7890537" y="1405168"/>
                      <a:pt x="7879462" y="1411122"/>
                      <a:pt x="7867597" y="1411111"/>
                    </a:cubicBezTo>
                    <a:lnTo>
                      <a:pt x="7802545" y="1411111"/>
                    </a:lnTo>
                    <a:cubicBezTo>
                      <a:pt x="7746107" y="1411105"/>
                      <a:pt x="7695101" y="1377471"/>
                      <a:pt x="7672864" y="1325598"/>
                    </a:cubicBezTo>
                    <a:lnTo>
                      <a:pt x="7518841" y="966258"/>
                    </a:lnTo>
                    <a:cubicBezTo>
                      <a:pt x="7515595" y="958709"/>
                      <a:pt x="7504236" y="961884"/>
                      <a:pt x="7505365" y="969998"/>
                    </a:cubicBezTo>
                    <a:lnTo>
                      <a:pt x="7568371" y="1411111"/>
                    </a:lnTo>
                    <a:lnTo>
                      <a:pt x="7635752" y="2219607"/>
                    </a:lnTo>
                    <a:cubicBezTo>
                      <a:pt x="7636560" y="2229429"/>
                      <a:pt x="7633222" y="2239141"/>
                      <a:pt x="7626548" y="2246392"/>
                    </a:cubicBezTo>
                    <a:cubicBezTo>
                      <a:pt x="7619874" y="2253643"/>
                      <a:pt x="7610470" y="2257771"/>
                      <a:pt x="7600615" y="2257778"/>
                    </a:cubicBezTo>
                    <a:lnTo>
                      <a:pt x="7546781" y="2257778"/>
                    </a:lnTo>
                    <a:cubicBezTo>
                      <a:pt x="7477799" y="2257786"/>
                      <a:pt x="7418922" y="2207921"/>
                      <a:pt x="7407575" y="2139879"/>
                    </a:cubicBezTo>
                    <a:lnTo>
                      <a:pt x="7293204" y="1452880"/>
                    </a:lnTo>
                    <a:cubicBezTo>
                      <a:pt x="7291864" y="1444978"/>
                      <a:pt x="7280575" y="1444978"/>
                      <a:pt x="7279235" y="1452880"/>
                    </a:cubicBezTo>
                    <a:lnTo>
                      <a:pt x="7164794" y="2139879"/>
                    </a:lnTo>
                    <a:cubicBezTo>
                      <a:pt x="7153442" y="2207948"/>
                      <a:pt x="7094525" y="2257821"/>
                      <a:pt x="7025517" y="2257778"/>
                    </a:cubicBezTo>
                    <a:lnTo>
                      <a:pt x="6971683" y="2257778"/>
                    </a:lnTo>
                    <a:cubicBezTo>
                      <a:pt x="6961828" y="2257771"/>
                      <a:pt x="6952424" y="2253643"/>
                      <a:pt x="6945750" y="2246392"/>
                    </a:cubicBezTo>
                    <a:cubicBezTo>
                      <a:pt x="6939076" y="2239141"/>
                      <a:pt x="6935738" y="2229429"/>
                      <a:pt x="6936546" y="2219607"/>
                    </a:cubicBezTo>
                    <a:lnTo>
                      <a:pt x="7003927" y="1411111"/>
                    </a:lnTo>
                    <a:lnTo>
                      <a:pt x="7066933" y="969998"/>
                    </a:lnTo>
                    <a:close/>
                    <a:moveTo>
                      <a:pt x="8619649" y="0"/>
                    </a:moveTo>
                    <a:cubicBezTo>
                      <a:pt x="8563511" y="0"/>
                      <a:pt x="8509673" y="22300"/>
                      <a:pt x="8469978" y="61996"/>
                    </a:cubicBezTo>
                    <a:cubicBezTo>
                      <a:pt x="8430282" y="101691"/>
                      <a:pt x="8407982" y="155529"/>
                      <a:pt x="8407982" y="211667"/>
                    </a:cubicBezTo>
                    <a:lnTo>
                      <a:pt x="8407982" y="282222"/>
                    </a:lnTo>
                    <a:cubicBezTo>
                      <a:pt x="8408503" y="398753"/>
                      <a:pt x="8503117" y="492945"/>
                      <a:pt x="8619649" y="492945"/>
                    </a:cubicBezTo>
                    <a:cubicBezTo>
                      <a:pt x="8736181" y="492945"/>
                      <a:pt x="8830795" y="398753"/>
                      <a:pt x="8831316" y="282222"/>
                    </a:cubicBezTo>
                    <a:lnTo>
                      <a:pt x="8831316" y="211667"/>
                    </a:lnTo>
                    <a:cubicBezTo>
                      <a:pt x="8831316" y="155529"/>
                      <a:pt x="8809016" y="101691"/>
                      <a:pt x="8769320" y="61996"/>
                    </a:cubicBezTo>
                    <a:cubicBezTo>
                      <a:pt x="8729625" y="22300"/>
                      <a:pt x="8675787" y="0"/>
                      <a:pt x="8619649" y="0"/>
                    </a:cubicBezTo>
                    <a:close/>
                    <a:moveTo>
                      <a:pt x="8400433" y="969998"/>
                    </a:moveTo>
                    <a:cubicBezTo>
                      <a:pt x="8401632" y="961884"/>
                      <a:pt x="8390203" y="958709"/>
                      <a:pt x="8387028" y="966258"/>
                    </a:cubicBezTo>
                    <a:lnTo>
                      <a:pt x="8233004" y="1325598"/>
                    </a:lnTo>
                    <a:cubicBezTo>
                      <a:pt x="8210748" y="1377518"/>
                      <a:pt x="8159672" y="1411161"/>
                      <a:pt x="8103182" y="1411111"/>
                    </a:cubicBezTo>
                    <a:lnTo>
                      <a:pt x="8038130" y="1411111"/>
                    </a:lnTo>
                    <a:cubicBezTo>
                      <a:pt x="8026266" y="1411122"/>
                      <a:pt x="8015191" y="1405168"/>
                      <a:pt x="8008655" y="1395265"/>
                    </a:cubicBezTo>
                    <a:cubicBezTo>
                      <a:pt x="8002120" y="1385363"/>
                      <a:pt x="8001000" y="1372839"/>
                      <a:pt x="8005675" y="1361934"/>
                    </a:cubicBezTo>
                    <a:lnTo>
                      <a:pt x="8196316" y="917222"/>
                    </a:lnTo>
                    <a:lnTo>
                      <a:pt x="8266448" y="741821"/>
                    </a:lnTo>
                    <a:cubicBezTo>
                      <a:pt x="8309318" y="634683"/>
                      <a:pt x="8413094" y="564437"/>
                      <a:pt x="8528491" y="564444"/>
                    </a:cubicBezTo>
                    <a:lnTo>
                      <a:pt x="8710807" y="564444"/>
                    </a:lnTo>
                    <a:cubicBezTo>
                      <a:pt x="8826204" y="564437"/>
                      <a:pt x="8929980" y="634683"/>
                      <a:pt x="8972850" y="741821"/>
                    </a:cubicBezTo>
                    <a:lnTo>
                      <a:pt x="9042982" y="917222"/>
                    </a:lnTo>
                    <a:lnTo>
                      <a:pt x="9233553" y="1361934"/>
                    </a:lnTo>
                    <a:cubicBezTo>
                      <a:pt x="9238228" y="1372839"/>
                      <a:pt x="9237107" y="1385363"/>
                      <a:pt x="9230572" y="1395265"/>
                    </a:cubicBezTo>
                    <a:cubicBezTo>
                      <a:pt x="9224037" y="1405168"/>
                      <a:pt x="9212962" y="1411122"/>
                      <a:pt x="9201097" y="1411111"/>
                    </a:cubicBezTo>
                    <a:lnTo>
                      <a:pt x="9136045" y="1411111"/>
                    </a:lnTo>
                    <a:cubicBezTo>
                      <a:pt x="9079607" y="1411105"/>
                      <a:pt x="9028601" y="1377471"/>
                      <a:pt x="9006364" y="1325598"/>
                    </a:cubicBezTo>
                    <a:lnTo>
                      <a:pt x="8852341" y="966258"/>
                    </a:lnTo>
                    <a:cubicBezTo>
                      <a:pt x="8849095" y="958709"/>
                      <a:pt x="8837736" y="961884"/>
                      <a:pt x="8838865" y="969998"/>
                    </a:cubicBezTo>
                    <a:lnTo>
                      <a:pt x="8901871" y="1411111"/>
                    </a:lnTo>
                    <a:lnTo>
                      <a:pt x="8969252" y="2219607"/>
                    </a:lnTo>
                    <a:cubicBezTo>
                      <a:pt x="8970060" y="2229429"/>
                      <a:pt x="8966722" y="2239141"/>
                      <a:pt x="8960048" y="2246392"/>
                    </a:cubicBezTo>
                    <a:cubicBezTo>
                      <a:pt x="8953374" y="2253643"/>
                      <a:pt x="8943970" y="2257771"/>
                      <a:pt x="8934115" y="2257778"/>
                    </a:cubicBezTo>
                    <a:lnTo>
                      <a:pt x="8880281" y="2257778"/>
                    </a:lnTo>
                    <a:cubicBezTo>
                      <a:pt x="8811299" y="2257786"/>
                      <a:pt x="8752422" y="2207921"/>
                      <a:pt x="8741075" y="2139879"/>
                    </a:cubicBezTo>
                    <a:lnTo>
                      <a:pt x="8626704" y="1452880"/>
                    </a:lnTo>
                    <a:cubicBezTo>
                      <a:pt x="8625364" y="1444978"/>
                      <a:pt x="8614075" y="1444978"/>
                      <a:pt x="8612735" y="1452880"/>
                    </a:cubicBezTo>
                    <a:lnTo>
                      <a:pt x="8498294" y="2139879"/>
                    </a:lnTo>
                    <a:cubicBezTo>
                      <a:pt x="8486942" y="2207948"/>
                      <a:pt x="8428025" y="2257821"/>
                      <a:pt x="8359017" y="2257778"/>
                    </a:cubicBezTo>
                    <a:lnTo>
                      <a:pt x="8305183" y="2257778"/>
                    </a:lnTo>
                    <a:cubicBezTo>
                      <a:pt x="8295328" y="2257771"/>
                      <a:pt x="8285924" y="2253643"/>
                      <a:pt x="8279250" y="2246392"/>
                    </a:cubicBezTo>
                    <a:cubicBezTo>
                      <a:pt x="8272576" y="2239141"/>
                      <a:pt x="8269238" y="2229429"/>
                      <a:pt x="8270046" y="2219607"/>
                    </a:cubicBezTo>
                    <a:lnTo>
                      <a:pt x="8337427" y="1411111"/>
                    </a:lnTo>
                    <a:lnTo>
                      <a:pt x="8400433" y="969998"/>
                    </a:lnTo>
                    <a:close/>
                    <a:moveTo>
                      <a:pt x="9953149" y="0"/>
                    </a:moveTo>
                    <a:cubicBezTo>
                      <a:pt x="9897011" y="0"/>
                      <a:pt x="9843173" y="22300"/>
                      <a:pt x="9803478" y="61996"/>
                    </a:cubicBezTo>
                    <a:cubicBezTo>
                      <a:pt x="9763782" y="101691"/>
                      <a:pt x="9741482" y="155529"/>
                      <a:pt x="9741482" y="211667"/>
                    </a:cubicBezTo>
                    <a:lnTo>
                      <a:pt x="9741482" y="282222"/>
                    </a:lnTo>
                    <a:cubicBezTo>
                      <a:pt x="9742003" y="398753"/>
                      <a:pt x="9836617" y="492945"/>
                      <a:pt x="9953149" y="492945"/>
                    </a:cubicBezTo>
                    <a:cubicBezTo>
                      <a:pt x="10069681" y="492945"/>
                      <a:pt x="10164295" y="398753"/>
                      <a:pt x="10164816" y="282222"/>
                    </a:cubicBezTo>
                    <a:lnTo>
                      <a:pt x="10164816" y="211667"/>
                    </a:lnTo>
                    <a:cubicBezTo>
                      <a:pt x="10164816" y="155529"/>
                      <a:pt x="10142516" y="101691"/>
                      <a:pt x="10102820" y="61996"/>
                    </a:cubicBezTo>
                    <a:cubicBezTo>
                      <a:pt x="10063125" y="22300"/>
                      <a:pt x="10009287" y="0"/>
                      <a:pt x="9953149" y="0"/>
                    </a:cubicBezTo>
                    <a:close/>
                    <a:moveTo>
                      <a:pt x="9733933" y="969998"/>
                    </a:moveTo>
                    <a:cubicBezTo>
                      <a:pt x="9735132" y="961884"/>
                      <a:pt x="9723703" y="958709"/>
                      <a:pt x="9720528" y="966258"/>
                    </a:cubicBezTo>
                    <a:lnTo>
                      <a:pt x="9566504" y="1325598"/>
                    </a:lnTo>
                    <a:cubicBezTo>
                      <a:pt x="9544248" y="1377518"/>
                      <a:pt x="9493172" y="1411161"/>
                      <a:pt x="9436682" y="1411111"/>
                    </a:cubicBezTo>
                    <a:lnTo>
                      <a:pt x="9371630" y="1411111"/>
                    </a:lnTo>
                    <a:cubicBezTo>
                      <a:pt x="9359766" y="1411122"/>
                      <a:pt x="9348691" y="1405168"/>
                      <a:pt x="9342155" y="1395265"/>
                    </a:cubicBezTo>
                    <a:cubicBezTo>
                      <a:pt x="9335620" y="1385363"/>
                      <a:pt x="9334500" y="1372839"/>
                      <a:pt x="9339175" y="1361934"/>
                    </a:cubicBezTo>
                    <a:lnTo>
                      <a:pt x="9529816" y="917222"/>
                    </a:lnTo>
                    <a:lnTo>
                      <a:pt x="9599948" y="741821"/>
                    </a:lnTo>
                    <a:cubicBezTo>
                      <a:pt x="9642818" y="634683"/>
                      <a:pt x="9746594" y="564437"/>
                      <a:pt x="9861991" y="564444"/>
                    </a:cubicBezTo>
                    <a:lnTo>
                      <a:pt x="10044307" y="564444"/>
                    </a:lnTo>
                    <a:cubicBezTo>
                      <a:pt x="10159704" y="564437"/>
                      <a:pt x="10263480" y="634683"/>
                      <a:pt x="10306350" y="741821"/>
                    </a:cubicBezTo>
                    <a:lnTo>
                      <a:pt x="10376483" y="917222"/>
                    </a:lnTo>
                    <a:lnTo>
                      <a:pt x="10567053" y="1361934"/>
                    </a:lnTo>
                    <a:cubicBezTo>
                      <a:pt x="10571727" y="1372839"/>
                      <a:pt x="10570607" y="1385363"/>
                      <a:pt x="10564071" y="1395265"/>
                    </a:cubicBezTo>
                    <a:cubicBezTo>
                      <a:pt x="10557537" y="1405168"/>
                      <a:pt x="10546462" y="1411122"/>
                      <a:pt x="10534597" y="1411111"/>
                    </a:cubicBezTo>
                    <a:lnTo>
                      <a:pt x="10469545" y="1411111"/>
                    </a:lnTo>
                    <a:cubicBezTo>
                      <a:pt x="10413107" y="1411105"/>
                      <a:pt x="10362101" y="1377471"/>
                      <a:pt x="10339863" y="1325598"/>
                    </a:cubicBezTo>
                    <a:lnTo>
                      <a:pt x="10185841" y="966258"/>
                    </a:lnTo>
                    <a:cubicBezTo>
                      <a:pt x="10182595" y="958709"/>
                      <a:pt x="10171236" y="961884"/>
                      <a:pt x="10172365" y="969998"/>
                    </a:cubicBezTo>
                    <a:lnTo>
                      <a:pt x="10235371" y="1411111"/>
                    </a:lnTo>
                    <a:lnTo>
                      <a:pt x="10302752" y="2219607"/>
                    </a:lnTo>
                    <a:cubicBezTo>
                      <a:pt x="10303560" y="2229429"/>
                      <a:pt x="10300222" y="2239141"/>
                      <a:pt x="10293548" y="2246392"/>
                    </a:cubicBezTo>
                    <a:cubicBezTo>
                      <a:pt x="10286874" y="2253643"/>
                      <a:pt x="10277470" y="2257771"/>
                      <a:pt x="10267615" y="2257778"/>
                    </a:cubicBezTo>
                    <a:lnTo>
                      <a:pt x="10213781" y="2257778"/>
                    </a:lnTo>
                    <a:cubicBezTo>
                      <a:pt x="10144799" y="2257786"/>
                      <a:pt x="10085922" y="2207921"/>
                      <a:pt x="10074575" y="2139879"/>
                    </a:cubicBezTo>
                    <a:lnTo>
                      <a:pt x="9960204" y="1452880"/>
                    </a:lnTo>
                    <a:cubicBezTo>
                      <a:pt x="9958864" y="1444978"/>
                      <a:pt x="9947575" y="1444978"/>
                      <a:pt x="9946235" y="1452880"/>
                    </a:cubicBezTo>
                    <a:lnTo>
                      <a:pt x="9831794" y="2139879"/>
                    </a:lnTo>
                    <a:cubicBezTo>
                      <a:pt x="9820442" y="2207948"/>
                      <a:pt x="9761525" y="2257821"/>
                      <a:pt x="9692517" y="2257778"/>
                    </a:cubicBezTo>
                    <a:lnTo>
                      <a:pt x="9638683" y="2257778"/>
                    </a:lnTo>
                    <a:cubicBezTo>
                      <a:pt x="9628828" y="2257771"/>
                      <a:pt x="9619424" y="2253643"/>
                      <a:pt x="9612750" y="2246392"/>
                    </a:cubicBezTo>
                    <a:cubicBezTo>
                      <a:pt x="9606076" y="2239141"/>
                      <a:pt x="9602738" y="2229429"/>
                      <a:pt x="9603546" y="2219607"/>
                    </a:cubicBezTo>
                    <a:lnTo>
                      <a:pt x="9670927" y="1411111"/>
                    </a:lnTo>
                    <a:lnTo>
                      <a:pt x="9733933" y="969998"/>
                    </a:lnTo>
                    <a:close/>
                  </a:path>
                </a:pathLst>
              </a:custGeom>
              <a:solidFill>
                <a:srgbClr val="494F56"/>
              </a:solidFill>
            </p:spPr>
          </p:sp>
        </p:grpSp>
      </p:grpSp>
      <p:sp>
        <p:nvSpPr>
          <p:cNvPr id="67" name="TextBox 67"/>
          <p:cNvSpPr txBox="1"/>
          <p:nvPr/>
        </p:nvSpPr>
        <p:spPr>
          <a:xfrm>
            <a:off x="8879681" y="5403149"/>
            <a:ext cx="3059344" cy="750566"/>
          </a:xfrm>
          <a:prstGeom prst="rect">
            <a:avLst/>
          </a:prstGeom>
        </p:spPr>
        <p:txBody>
          <a:bodyPr lIns="0" tIns="0" rIns="0" bIns="0" rtlCol="0" anchor="t">
            <a:spAutoFit/>
          </a:bodyPr>
          <a:lstStyle/>
          <a:p>
            <a:pPr>
              <a:lnSpc>
                <a:spcPts val="2020"/>
              </a:lnSpc>
            </a:pPr>
            <a:r>
              <a:rPr lang="en-US" sz="1442">
                <a:solidFill>
                  <a:srgbClr val="000000"/>
                </a:solidFill>
                <a:latin typeface="Open Sans Extra Bold"/>
              </a:rPr>
              <a:t>2 DE CADA 10 MUJERES REALIZA ACTIVIDADES EDUCATIVAS LUEGO DE LA JORNADA LABORAL </a:t>
            </a:r>
          </a:p>
        </p:txBody>
      </p:sp>
      <p:sp>
        <p:nvSpPr>
          <p:cNvPr id="68" name="TextBox 68"/>
          <p:cNvSpPr txBox="1"/>
          <p:nvPr/>
        </p:nvSpPr>
        <p:spPr>
          <a:xfrm>
            <a:off x="8879681" y="401327"/>
            <a:ext cx="7445244" cy="1542248"/>
          </a:xfrm>
          <a:prstGeom prst="rect">
            <a:avLst/>
          </a:prstGeom>
        </p:spPr>
        <p:txBody>
          <a:bodyPr lIns="0" tIns="0" rIns="0" bIns="0" rtlCol="0" anchor="t">
            <a:spAutoFit/>
          </a:bodyPr>
          <a:lstStyle/>
          <a:p>
            <a:pPr algn="ctr">
              <a:lnSpc>
                <a:spcPts val="3112"/>
              </a:lnSpc>
            </a:pPr>
            <a:r>
              <a:rPr lang="en-US" sz="2223">
                <a:solidFill>
                  <a:srgbClr val="000000"/>
                </a:solidFill>
                <a:latin typeface="Open Sans Bold"/>
              </a:rPr>
              <a:t>GRÁFICO 6</a:t>
            </a:r>
          </a:p>
          <a:p>
            <a:pPr algn="ctr">
              <a:lnSpc>
                <a:spcPts val="3112"/>
              </a:lnSpc>
              <a:spcBef>
                <a:spcPct val="0"/>
              </a:spcBef>
            </a:pPr>
            <a:r>
              <a:rPr lang="en-US" sz="2223">
                <a:solidFill>
                  <a:srgbClr val="000000"/>
                </a:solidFill>
                <a:latin typeface="Open Sans Bold"/>
              </a:rPr>
              <a:t>Diferencias en actividades realizadas tanto por empleados como empleadas del Sector Comercio y Servicios luego de la jornada laboral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13789" y="8627347"/>
            <a:ext cx="19515578" cy="2235955"/>
          </a:xfrm>
          <a:prstGeom prst="rect">
            <a:avLst/>
          </a:prstGeom>
          <a:solidFill>
            <a:srgbClr val="444442"/>
          </a:solidFill>
        </p:spPr>
      </p:sp>
      <p:grpSp>
        <p:nvGrpSpPr>
          <p:cNvPr id="3" name="Group 3"/>
          <p:cNvGrpSpPr/>
          <p:nvPr/>
        </p:nvGrpSpPr>
        <p:grpSpPr>
          <a:xfrm>
            <a:off x="1028700" y="282076"/>
            <a:ext cx="15433950" cy="3363830"/>
            <a:chOff x="0" y="0"/>
            <a:chExt cx="20578600" cy="4485106"/>
          </a:xfrm>
        </p:grpSpPr>
        <p:sp>
          <p:nvSpPr>
            <p:cNvPr id="4" name="TextBox 4"/>
            <p:cNvSpPr txBox="1"/>
            <p:nvPr/>
          </p:nvSpPr>
          <p:spPr>
            <a:xfrm>
              <a:off x="0" y="-57150"/>
              <a:ext cx="20578600" cy="1359015"/>
            </a:xfrm>
            <a:prstGeom prst="rect">
              <a:avLst/>
            </a:prstGeom>
          </p:spPr>
          <p:txBody>
            <a:bodyPr lIns="0" tIns="0" rIns="0" bIns="0" rtlCol="0" anchor="t">
              <a:spAutoFit/>
            </a:bodyPr>
            <a:lstStyle/>
            <a:p>
              <a:pPr algn="l">
                <a:lnSpc>
                  <a:spcPts val="7745"/>
                </a:lnSpc>
              </a:pPr>
              <a:r>
                <a:rPr lang="en-US" sz="6454">
                  <a:solidFill>
                    <a:srgbClr val="4A98FF"/>
                  </a:solidFill>
                  <a:latin typeface="Bodoni FLF Bold"/>
                </a:rPr>
                <a:t>TRANSFERENCIAS Y BENEFICIOS</a:t>
              </a:r>
            </a:p>
          </p:txBody>
        </p:sp>
        <p:sp>
          <p:nvSpPr>
            <p:cNvPr id="5" name="TextBox 5"/>
            <p:cNvSpPr txBox="1"/>
            <p:nvPr/>
          </p:nvSpPr>
          <p:spPr>
            <a:xfrm>
              <a:off x="0" y="1822342"/>
              <a:ext cx="17626797" cy="635757"/>
            </a:xfrm>
            <a:prstGeom prst="rect">
              <a:avLst/>
            </a:prstGeom>
          </p:spPr>
          <p:txBody>
            <a:bodyPr lIns="0" tIns="0" rIns="0" bIns="0" rtlCol="0" anchor="t">
              <a:spAutoFit/>
            </a:bodyPr>
            <a:lstStyle/>
            <a:p>
              <a:pPr algn="l">
                <a:lnSpc>
                  <a:spcPts val="3986"/>
                </a:lnSpc>
              </a:pPr>
              <a:endParaRPr/>
            </a:p>
          </p:txBody>
        </p:sp>
        <p:sp>
          <p:nvSpPr>
            <p:cNvPr id="6" name="TextBox 6"/>
            <p:cNvSpPr txBox="1"/>
            <p:nvPr/>
          </p:nvSpPr>
          <p:spPr>
            <a:xfrm>
              <a:off x="0" y="3494953"/>
              <a:ext cx="17626797" cy="987742"/>
            </a:xfrm>
            <a:prstGeom prst="rect">
              <a:avLst/>
            </a:prstGeom>
          </p:spPr>
          <p:txBody>
            <a:bodyPr lIns="0" tIns="0" rIns="0" bIns="0" rtlCol="0" anchor="t">
              <a:spAutoFit/>
            </a:bodyPr>
            <a:lstStyle/>
            <a:p>
              <a:pPr algn="l">
                <a:lnSpc>
                  <a:spcPts val="3132"/>
                </a:lnSpc>
              </a:pPr>
              <a:endParaRPr/>
            </a:p>
            <a:p>
              <a:pPr algn="l">
                <a:lnSpc>
                  <a:spcPts val="3132"/>
                </a:lnSpc>
              </a:pPr>
              <a:endParaRPr/>
            </a:p>
          </p:txBody>
        </p:sp>
      </p:grpSp>
      <p:pic>
        <p:nvPicPr>
          <p:cNvPr id="7" name="Picture 7"/>
          <p:cNvPicPr>
            <a:picLocks noChangeAspect="1"/>
          </p:cNvPicPr>
          <p:nvPr/>
        </p:nvPicPr>
        <p:blipFill>
          <a:blip r:embed="rId2"/>
          <a:srcRect/>
          <a:stretch>
            <a:fillRect/>
          </a:stretch>
        </p:blipFill>
        <p:spPr>
          <a:xfrm>
            <a:off x="1218774" y="2270389"/>
            <a:ext cx="6356958" cy="6356958"/>
          </a:xfrm>
          <a:prstGeom prst="rect">
            <a:avLst/>
          </a:prstGeom>
        </p:spPr>
      </p:pic>
      <p:pic>
        <p:nvPicPr>
          <p:cNvPr id="8" name="Picture 8"/>
          <p:cNvPicPr>
            <a:picLocks noChangeAspect="1"/>
          </p:cNvPicPr>
          <p:nvPr/>
        </p:nvPicPr>
        <p:blipFill>
          <a:blip r:embed="rId3"/>
          <a:srcRect/>
          <a:stretch>
            <a:fillRect/>
          </a:stretch>
        </p:blipFill>
        <p:spPr>
          <a:xfrm>
            <a:off x="10902342" y="2270389"/>
            <a:ext cx="6356958" cy="6356958"/>
          </a:xfrm>
          <a:prstGeom prst="rect">
            <a:avLst/>
          </a:prstGeom>
        </p:spPr>
      </p:pic>
      <p:sp>
        <p:nvSpPr>
          <p:cNvPr id="9" name="TextBox 9"/>
          <p:cNvSpPr txBox="1"/>
          <p:nvPr/>
        </p:nvSpPr>
        <p:spPr>
          <a:xfrm>
            <a:off x="8263609" y="9478625"/>
            <a:ext cx="7399155" cy="266700"/>
          </a:xfrm>
          <a:prstGeom prst="rect">
            <a:avLst/>
          </a:prstGeom>
        </p:spPr>
        <p:txBody>
          <a:bodyPr lIns="0" tIns="0" rIns="0" bIns="0" rtlCol="0" anchor="t">
            <a:spAutoFit/>
          </a:bodyPr>
          <a:lstStyle/>
          <a:p>
            <a:pPr algn="l">
              <a:lnSpc>
                <a:spcPts val="2100"/>
              </a:lnSpc>
            </a:pPr>
            <a:r>
              <a:rPr lang="en-US" sz="1500" spc="300">
                <a:solidFill>
                  <a:srgbClr val="F4FAFA"/>
                </a:solidFill>
                <a:latin typeface="Montserrat Classic Bold"/>
              </a:rPr>
              <a:t>AÑO 2020-2021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rcRect r="1754"/>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427025" y="429234"/>
            <a:ext cx="15433950" cy="3197056"/>
            <a:chOff x="0" y="0"/>
            <a:chExt cx="20578600" cy="4262741"/>
          </a:xfrm>
        </p:grpSpPr>
        <p:sp>
          <p:nvSpPr>
            <p:cNvPr id="3" name="TextBox 3"/>
            <p:cNvSpPr txBox="1"/>
            <p:nvPr/>
          </p:nvSpPr>
          <p:spPr>
            <a:xfrm>
              <a:off x="0" y="-57150"/>
              <a:ext cx="20578600" cy="1136650"/>
            </a:xfrm>
            <a:prstGeom prst="rect">
              <a:avLst/>
            </a:prstGeom>
          </p:spPr>
          <p:txBody>
            <a:bodyPr lIns="0" tIns="0" rIns="0" bIns="0" rtlCol="0" anchor="t">
              <a:spAutoFit/>
            </a:bodyPr>
            <a:lstStyle/>
            <a:p>
              <a:pPr algn="l">
                <a:lnSpc>
                  <a:spcPts val="6425"/>
                </a:lnSpc>
              </a:pPr>
              <a:r>
                <a:rPr lang="en-US" sz="5354">
                  <a:solidFill>
                    <a:srgbClr val="FFFFFF"/>
                  </a:solidFill>
                  <a:latin typeface="Bodoni FLF Bold"/>
                </a:rPr>
                <a:t>CIERRE DE LAS FRONTERAS Y SU REAPERTURA</a:t>
              </a:r>
            </a:p>
          </p:txBody>
        </p:sp>
        <p:sp>
          <p:nvSpPr>
            <p:cNvPr id="4" name="TextBox 4"/>
            <p:cNvSpPr txBox="1"/>
            <p:nvPr/>
          </p:nvSpPr>
          <p:spPr>
            <a:xfrm>
              <a:off x="0" y="1599977"/>
              <a:ext cx="17626797" cy="635757"/>
            </a:xfrm>
            <a:prstGeom prst="rect">
              <a:avLst/>
            </a:prstGeom>
          </p:spPr>
          <p:txBody>
            <a:bodyPr lIns="0" tIns="0" rIns="0" bIns="0" rtlCol="0" anchor="t">
              <a:spAutoFit/>
            </a:bodyPr>
            <a:lstStyle/>
            <a:p>
              <a:pPr algn="l">
                <a:lnSpc>
                  <a:spcPts val="3986"/>
                </a:lnSpc>
              </a:pPr>
              <a:endParaRPr/>
            </a:p>
          </p:txBody>
        </p:sp>
        <p:sp>
          <p:nvSpPr>
            <p:cNvPr id="5" name="TextBox 5"/>
            <p:cNvSpPr txBox="1"/>
            <p:nvPr/>
          </p:nvSpPr>
          <p:spPr>
            <a:xfrm>
              <a:off x="0" y="3272588"/>
              <a:ext cx="17626797" cy="987742"/>
            </a:xfrm>
            <a:prstGeom prst="rect">
              <a:avLst/>
            </a:prstGeom>
          </p:spPr>
          <p:txBody>
            <a:bodyPr lIns="0" tIns="0" rIns="0" bIns="0" rtlCol="0" anchor="t">
              <a:spAutoFit/>
            </a:bodyPr>
            <a:lstStyle/>
            <a:p>
              <a:pPr algn="l">
                <a:lnSpc>
                  <a:spcPts val="3132"/>
                </a:lnSpc>
              </a:pPr>
              <a:endParaRPr/>
            </a:p>
            <a:p>
              <a:pPr algn="l">
                <a:lnSpc>
                  <a:spcPts val="3132"/>
                </a:lnSpc>
              </a:pPr>
              <a:endParaRPr/>
            </a:p>
          </p:txBody>
        </p:sp>
      </p:grpSp>
      <p:sp>
        <p:nvSpPr>
          <p:cNvPr id="6" name="TextBox 6"/>
          <p:cNvSpPr txBox="1"/>
          <p:nvPr/>
        </p:nvSpPr>
        <p:spPr>
          <a:xfrm>
            <a:off x="15774434" y="9829325"/>
            <a:ext cx="7399155" cy="266700"/>
          </a:xfrm>
          <a:prstGeom prst="rect">
            <a:avLst/>
          </a:prstGeom>
        </p:spPr>
        <p:txBody>
          <a:bodyPr lIns="0" tIns="0" rIns="0" bIns="0" rtlCol="0" anchor="t">
            <a:spAutoFit/>
          </a:bodyPr>
          <a:lstStyle/>
          <a:p>
            <a:pPr algn="l">
              <a:lnSpc>
                <a:spcPts val="2100"/>
              </a:lnSpc>
            </a:pPr>
            <a:r>
              <a:rPr lang="en-US" sz="1500" spc="300">
                <a:solidFill>
                  <a:srgbClr val="F4FAFA"/>
                </a:solidFill>
                <a:latin typeface="Montserrat Classic Bold"/>
              </a:rPr>
              <a:t>AÑO 2020-2021</a:t>
            </a:r>
          </a:p>
        </p:txBody>
      </p:sp>
      <p:grpSp>
        <p:nvGrpSpPr>
          <p:cNvPr id="7" name="Group 7"/>
          <p:cNvGrpSpPr/>
          <p:nvPr/>
        </p:nvGrpSpPr>
        <p:grpSpPr>
          <a:xfrm>
            <a:off x="4939887" y="3071534"/>
            <a:ext cx="6968626" cy="5468843"/>
            <a:chOff x="0" y="0"/>
            <a:chExt cx="9291501" cy="7291790"/>
          </a:xfrm>
        </p:grpSpPr>
        <p:grpSp>
          <p:nvGrpSpPr>
            <p:cNvPr id="8" name="Group 8"/>
            <p:cNvGrpSpPr>
              <a:grpSpLocks noChangeAspect="1"/>
            </p:cNvGrpSpPr>
            <p:nvPr/>
          </p:nvGrpSpPr>
          <p:grpSpPr>
            <a:xfrm>
              <a:off x="2107086" y="0"/>
              <a:ext cx="6803534" cy="6803534"/>
              <a:chOff x="0" y="0"/>
              <a:chExt cx="9485386" cy="9485386"/>
            </a:xfrm>
          </p:grpSpPr>
          <p:sp>
            <p:nvSpPr>
              <p:cNvPr id="9" name="Freeform 9"/>
              <p:cNvSpPr/>
              <p:nvPr/>
            </p:nvSpPr>
            <p:spPr>
              <a:xfrm>
                <a:off x="-6350" y="0"/>
                <a:ext cx="9498086" cy="9485386"/>
              </a:xfrm>
              <a:custGeom>
                <a:avLst/>
                <a:gdLst/>
                <a:ahLst/>
                <a:cxnLst/>
                <a:rect l="l" t="t" r="r" b="b"/>
                <a:pathLst>
                  <a:path w="9498086" h="9485386">
                    <a:moveTo>
                      <a:pt x="0" y="0"/>
                    </a:moveTo>
                    <a:lnTo>
                      <a:pt x="12700" y="0"/>
                    </a:lnTo>
                    <a:lnTo>
                      <a:pt x="12700" y="9485386"/>
                    </a:lnTo>
                    <a:lnTo>
                      <a:pt x="0" y="9485386"/>
                    </a:lnTo>
                    <a:close/>
                    <a:moveTo>
                      <a:pt x="2371347" y="0"/>
                    </a:moveTo>
                    <a:lnTo>
                      <a:pt x="2384047" y="0"/>
                    </a:lnTo>
                    <a:lnTo>
                      <a:pt x="2384047" y="9485386"/>
                    </a:lnTo>
                    <a:lnTo>
                      <a:pt x="2371347" y="9485386"/>
                    </a:lnTo>
                    <a:close/>
                    <a:moveTo>
                      <a:pt x="4742693" y="0"/>
                    </a:moveTo>
                    <a:lnTo>
                      <a:pt x="4755393" y="0"/>
                    </a:lnTo>
                    <a:lnTo>
                      <a:pt x="4755393" y="9485386"/>
                    </a:lnTo>
                    <a:lnTo>
                      <a:pt x="4742693" y="9485386"/>
                    </a:lnTo>
                    <a:close/>
                    <a:moveTo>
                      <a:pt x="7114040" y="0"/>
                    </a:moveTo>
                    <a:lnTo>
                      <a:pt x="7126740" y="0"/>
                    </a:lnTo>
                    <a:lnTo>
                      <a:pt x="7126740" y="9485386"/>
                    </a:lnTo>
                    <a:lnTo>
                      <a:pt x="7114040" y="9485386"/>
                    </a:lnTo>
                    <a:close/>
                    <a:moveTo>
                      <a:pt x="9485386" y="0"/>
                    </a:moveTo>
                    <a:lnTo>
                      <a:pt x="9498086" y="0"/>
                    </a:lnTo>
                    <a:lnTo>
                      <a:pt x="9498086" y="9485386"/>
                    </a:lnTo>
                    <a:lnTo>
                      <a:pt x="9485386" y="9485386"/>
                    </a:lnTo>
                    <a:close/>
                  </a:path>
                </a:pathLst>
              </a:custGeom>
              <a:solidFill>
                <a:srgbClr val="FFFFFF">
                  <a:alpha val="24705"/>
                </a:srgbClr>
              </a:solidFill>
            </p:spPr>
          </p:sp>
        </p:grpSp>
        <p:sp>
          <p:nvSpPr>
            <p:cNvPr id="10" name="TextBox 10"/>
            <p:cNvSpPr txBox="1"/>
            <p:nvPr/>
          </p:nvSpPr>
          <p:spPr>
            <a:xfrm>
              <a:off x="1892592" y="6920707"/>
              <a:ext cx="428989" cy="371083"/>
            </a:xfrm>
            <a:prstGeom prst="rect">
              <a:avLst/>
            </a:prstGeom>
          </p:spPr>
          <p:txBody>
            <a:bodyPr lIns="0" tIns="0" rIns="0" bIns="0" rtlCol="0" anchor="t">
              <a:spAutoFit/>
            </a:bodyPr>
            <a:lstStyle/>
            <a:p>
              <a:pPr algn="ctr">
                <a:lnSpc>
                  <a:spcPts val="2410"/>
                </a:lnSpc>
              </a:pPr>
              <a:r>
                <a:rPr lang="en-US" sz="1721">
                  <a:solidFill>
                    <a:srgbClr val="FFFFFF"/>
                  </a:solidFill>
                  <a:latin typeface="Open Sans Light Bold"/>
                </a:rPr>
                <a:t>0%</a:t>
              </a:r>
            </a:p>
          </p:txBody>
        </p:sp>
        <p:sp>
          <p:nvSpPr>
            <p:cNvPr id="11" name="TextBox 11"/>
            <p:cNvSpPr txBox="1"/>
            <p:nvPr/>
          </p:nvSpPr>
          <p:spPr>
            <a:xfrm>
              <a:off x="3510282" y="6920707"/>
              <a:ext cx="595376" cy="371083"/>
            </a:xfrm>
            <a:prstGeom prst="rect">
              <a:avLst/>
            </a:prstGeom>
          </p:spPr>
          <p:txBody>
            <a:bodyPr lIns="0" tIns="0" rIns="0" bIns="0" rtlCol="0" anchor="t">
              <a:spAutoFit/>
            </a:bodyPr>
            <a:lstStyle/>
            <a:p>
              <a:pPr algn="ctr">
                <a:lnSpc>
                  <a:spcPts val="2410"/>
                </a:lnSpc>
              </a:pPr>
              <a:r>
                <a:rPr lang="en-US" sz="1721">
                  <a:solidFill>
                    <a:srgbClr val="FFFFFF"/>
                  </a:solidFill>
                  <a:latin typeface="Open Sans Light Bold"/>
                </a:rPr>
                <a:t>25%</a:t>
              </a:r>
            </a:p>
          </p:txBody>
        </p:sp>
        <p:sp>
          <p:nvSpPr>
            <p:cNvPr id="12" name="TextBox 12"/>
            <p:cNvSpPr txBox="1"/>
            <p:nvPr/>
          </p:nvSpPr>
          <p:spPr>
            <a:xfrm>
              <a:off x="5211165" y="6920707"/>
              <a:ext cx="595376" cy="371083"/>
            </a:xfrm>
            <a:prstGeom prst="rect">
              <a:avLst/>
            </a:prstGeom>
          </p:spPr>
          <p:txBody>
            <a:bodyPr lIns="0" tIns="0" rIns="0" bIns="0" rtlCol="0" anchor="t">
              <a:spAutoFit/>
            </a:bodyPr>
            <a:lstStyle/>
            <a:p>
              <a:pPr algn="ctr">
                <a:lnSpc>
                  <a:spcPts val="2410"/>
                </a:lnSpc>
              </a:pPr>
              <a:r>
                <a:rPr lang="en-US" sz="1721">
                  <a:solidFill>
                    <a:srgbClr val="FFFFFF"/>
                  </a:solidFill>
                  <a:latin typeface="Open Sans Light Bold"/>
                </a:rPr>
                <a:t>50%</a:t>
              </a:r>
            </a:p>
          </p:txBody>
        </p:sp>
        <p:sp>
          <p:nvSpPr>
            <p:cNvPr id="13" name="TextBox 13"/>
            <p:cNvSpPr txBox="1"/>
            <p:nvPr/>
          </p:nvSpPr>
          <p:spPr>
            <a:xfrm>
              <a:off x="6912049" y="6920707"/>
              <a:ext cx="595376" cy="371083"/>
            </a:xfrm>
            <a:prstGeom prst="rect">
              <a:avLst/>
            </a:prstGeom>
          </p:spPr>
          <p:txBody>
            <a:bodyPr lIns="0" tIns="0" rIns="0" bIns="0" rtlCol="0" anchor="t">
              <a:spAutoFit/>
            </a:bodyPr>
            <a:lstStyle/>
            <a:p>
              <a:pPr algn="ctr">
                <a:lnSpc>
                  <a:spcPts val="2410"/>
                </a:lnSpc>
              </a:pPr>
              <a:r>
                <a:rPr lang="en-US" sz="1721">
                  <a:solidFill>
                    <a:srgbClr val="FFFFFF"/>
                  </a:solidFill>
                  <a:latin typeface="Open Sans Light Bold"/>
                </a:rPr>
                <a:t>75%</a:t>
              </a:r>
            </a:p>
          </p:txBody>
        </p:sp>
        <p:sp>
          <p:nvSpPr>
            <p:cNvPr id="14" name="TextBox 14"/>
            <p:cNvSpPr txBox="1"/>
            <p:nvPr/>
          </p:nvSpPr>
          <p:spPr>
            <a:xfrm>
              <a:off x="8529739" y="6920707"/>
              <a:ext cx="761762" cy="371083"/>
            </a:xfrm>
            <a:prstGeom prst="rect">
              <a:avLst/>
            </a:prstGeom>
          </p:spPr>
          <p:txBody>
            <a:bodyPr lIns="0" tIns="0" rIns="0" bIns="0" rtlCol="0" anchor="t">
              <a:spAutoFit/>
            </a:bodyPr>
            <a:lstStyle/>
            <a:p>
              <a:pPr algn="ctr">
                <a:lnSpc>
                  <a:spcPts val="2410"/>
                </a:lnSpc>
              </a:pPr>
              <a:r>
                <a:rPr lang="en-US" sz="1721">
                  <a:solidFill>
                    <a:srgbClr val="FFFFFF"/>
                  </a:solidFill>
                  <a:latin typeface="Open Sans Light Bold"/>
                </a:rPr>
                <a:t>100%</a:t>
              </a:r>
            </a:p>
          </p:txBody>
        </p:sp>
        <p:sp>
          <p:nvSpPr>
            <p:cNvPr id="15" name="TextBox 15"/>
            <p:cNvSpPr txBox="1"/>
            <p:nvPr/>
          </p:nvSpPr>
          <p:spPr>
            <a:xfrm>
              <a:off x="304591" y="849049"/>
              <a:ext cx="1656747" cy="371083"/>
            </a:xfrm>
            <a:prstGeom prst="rect">
              <a:avLst/>
            </a:prstGeom>
          </p:spPr>
          <p:txBody>
            <a:bodyPr lIns="0" tIns="0" rIns="0" bIns="0" rtlCol="0" anchor="t">
              <a:spAutoFit/>
            </a:bodyPr>
            <a:lstStyle/>
            <a:p>
              <a:pPr algn="r">
                <a:lnSpc>
                  <a:spcPts val="2410"/>
                </a:lnSpc>
              </a:pPr>
              <a:r>
                <a:rPr lang="en-US" sz="1721">
                  <a:solidFill>
                    <a:srgbClr val="FFFFFF"/>
                  </a:solidFill>
                  <a:latin typeface="Open Sans Light Bold"/>
                </a:rPr>
                <a:t>Empleados </a:t>
              </a:r>
            </a:p>
          </p:txBody>
        </p:sp>
        <p:sp>
          <p:nvSpPr>
            <p:cNvPr id="16" name="TextBox 16"/>
            <p:cNvSpPr txBox="1"/>
            <p:nvPr/>
          </p:nvSpPr>
          <p:spPr>
            <a:xfrm>
              <a:off x="0" y="3201938"/>
              <a:ext cx="1961338" cy="371083"/>
            </a:xfrm>
            <a:prstGeom prst="rect">
              <a:avLst/>
            </a:prstGeom>
          </p:spPr>
          <p:txBody>
            <a:bodyPr lIns="0" tIns="0" rIns="0" bIns="0" rtlCol="0" anchor="t">
              <a:spAutoFit/>
            </a:bodyPr>
            <a:lstStyle/>
            <a:p>
              <a:pPr algn="r">
                <a:lnSpc>
                  <a:spcPts val="2410"/>
                </a:lnSpc>
              </a:pPr>
              <a:r>
                <a:rPr lang="en-US" sz="1721">
                  <a:solidFill>
                    <a:srgbClr val="FFFFFF"/>
                  </a:solidFill>
                  <a:latin typeface="Open Sans Light Bold"/>
                </a:rPr>
                <a:t>Empleadores </a:t>
              </a:r>
            </a:p>
          </p:txBody>
        </p:sp>
        <p:sp>
          <p:nvSpPr>
            <p:cNvPr id="17" name="TextBox 17"/>
            <p:cNvSpPr txBox="1"/>
            <p:nvPr/>
          </p:nvSpPr>
          <p:spPr>
            <a:xfrm>
              <a:off x="714508" y="5554827"/>
              <a:ext cx="1246830" cy="371083"/>
            </a:xfrm>
            <a:prstGeom prst="rect">
              <a:avLst/>
            </a:prstGeom>
          </p:spPr>
          <p:txBody>
            <a:bodyPr lIns="0" tIns="0" rIns="0" bIns="0" rtlCol="0" anchor="t">
              <a:spAutoFit/>
            </a:bodyPr>
            <a:lstStyle/>
            <a:p>
              <a:pPr algn="r">
                <a:lnSpc>
                  <a:spcPts val="2410"/>
                </a:lnSpc>
              </a:pPr>
              <a:r>
                <a:rPr lang="en-US" sz="1721">
                  <a:solidFill>
                    <a:srgbClr val="FFFFFF"/>
                  </a:solidFill>
                  <a:latin typeface="Open Sans Light Bold"/>
                </a:rPr>
                <a:t>Clientes </a:t>
              </a:r>
            </a:p>
          </p:txBody>
        </p:sp>
        <p:grpSp>
          <p:nvGrpSpPr>
            <p:cNvPr id="18" name="Group 18"/>
            <p:cNvGrpSpPr>
              <a:grpSpLocks noChangeAspect="1"/>
            </p:cNvGrpSpPr>
            <p:nvPr/>
          </p:nvGrpSpPr>
          <p:grpSpPr>
            <a:xfrm>
              <a:off x="2107086" y="0"/>
              <a:ext cx="6803534" cy="6803534"/>
              <a:chOff x="0" y="0"/>
              <a:chExt cx="9485386" cy="9485386"/>
            </a:xfrm>
          </p:grpSpPr>
          <p:sp>
            <p:nvSpPr>
              <p:cNvPr id="19" name="Freeform 19"/>
              <p:cNvSpPr/>
              <p:nvPr/>
            </p:nvSpPr>
            <p:spPr>
              <a:xfrm>
                <a:off x="0" y="0"/>
                <a:ext cx="9491736" cy="2924661"/>
              </a:xfrm>
              <a:custGeom>
                <a:avLst/>
                <a:gdLst/>
                <a:ahLst/>
                <a:cxnLst/>
                <a:rect l="l" t="t" r="r" b="b"/>
                <a:pathLst>
                  <a:path w="9491736" h="2924661">
                    <a:moveTo>
                      <a:pt x="0" y="0"/>
                    </a:moveTo>
                    <a:lnTo>
                      <a:pt x="9257764" y="0"/>
                    </a:lnTo>
                    <a:lnTo>
                      <a:pt x="9257764" y="0"/>
                    </a:lnTo>
                    <a:cubicBezTo>
                      <a:pt x="9386983" y="0"/>
                      <a:pt x="9491736" y="104753"/>
                      <a:pt x="9491736" y="233973"/>
                    </a:cubicBezTo>
                    <a:lnTo>
                      <a:pt x="9491736" y="2690688"/>
                    </a:lnTo>
                    <a:cubicBezTo>
                      <a:pt x="9491736" y="2819908"/>
                      <a:pt x="9386983" y="2924661"/>
                      <a:pt x="9257764" y="2924661"/>
                    </a:cubicBezTo>
                    <a:lnTo>
                      <a:pt x="0" y="2924661"/>
                    </a:lnTo>
                    <a:close/>
                  </a:path>
                </a:pathLst>
              </a:custGeom>
              <a:solidFill>
                <a:srgbClr val="004AAD"/>
              </a:solidFill>
            </p:spPr>
          </p:sp>
          <p:sp>
            <p:nvSpPr>
              <p:cNvPr id="20" name="Freeform 20"/>
              <p:cNvSpPr/>
              <p:nvPr/>
            </p:nvSpPr>
            <p:spPr>
              <a:xfrm>
                <a:off x="0" y="3280363"/>
                <a:ext cx="9491736" cy="2924661"/>
              </a:xfrm>
              <a:custGeom>
                <a:avLst/>
                <a:gdLst/>
                <a:ahLst/>
                <a:cxnLst/>
                <a:rect l="l" t="t" r="r" b="b"/>
                <a:pathLst>
                  <a:path w="9491736" h="2924661">
                    <a:moveTo>
                      <a:pt x="0" y="0"/>
                    </a:moveTo>
                    <a:lnTo>
                      <a:pt x="9257764" y="0"/>
                    </a:lnTo>
                    <a:cubicBezTo>
                      <a:pt x="9386983" y="0"/>
                      <a:pt x="9491736" y="104753"/>
                      <a:pt x="9491736" y="233972"/>
                    </a:cubicBezTo>
                    <a:lnTo>
                      <a:pt x="9491736" y="2690688"/>
                    </a:lnTo>
                    <a:cubicBezTo>
                      <a:pt x="9491736" y="2819907"/>
                      <a:pt x="9386983" y="2924661"/>
                      <a:pt x="9257764" y="2924661"/>
                    </a:cubicBezTo>
                    <a:lnTo>
                      <a:pt x="0" y="2924661"/>
                    </a:lnTo>
                    <a:close/>
                  </a:path>
                </a:pathLst>
              </a:custGeom>
              <a:solidFill>
                <a:srgbClr val="004AAD"/>
              </a:solidFill>
            </p:spPr>
          </p:sp>
          <p:sp>
            <p:nvSpPr>
              <p:cNvPr id="21" name="Freeform 21"/>
              <p:cNvSpPr/>
              <p:nvPr/>
            </p:nvSpPr>
            <p:spPr>
              <a:xfrm>
                <a:off x="0" y="6560726"/>
                <a:ext cx="9491736" cy="2924660"/>
              </a:xfrm>
              <a:custGeom>
                <a:avLst/>
                <a:gdLst/>
                <a:ahLst/>
                <a:cxnLst/>
                <a:rect l="l" t="t" r="r" b="b"/>
                <a:pathLst>
                  <a:path w="9491736" h="2924660">
                    <a:moveTo>
                      <a:pt x="0" y="0"/>
                    </a:moveTo>
                    <a:lnTo>
                      <a:pt x="9257764" y="0"/>
                    </a:lnTo>
                    <a:cubicBezTo>
                      <a:pt x="9386983" y="0"/>
                      <a:pt x="9491736" y="104753"/>
                      <a:pt x="9491736" y="233972"/>
                    </a:cubicBezTo>
                    <a:lnTo>
                      <a:pt x="9491736" y="2690688"/>
                    </a:lnTo>
                    <a:cubicBezTo>
                      <a:pt x="9491736" y="2819907"/>
                      <a:pt x="9386983" y="2924660"/>
                      <a:pt x="9257764" y="2924660"/>
                    </a:cubicBezTo>
                    <a:lnTo>
                      <a:pt x="0" y="2924660"/>
                    </a:lnTo>
                    <a:close/>
                  </a:path>
                </a:pathLst>
              </a:custGeom>
              <a:solidFill>
                <a:srgbClr val="004AAD"/>
              </a:solidFill>
            </p:spPr>
          </p:sp>
          <p:sp>
            <p:nvSpPr>
              <p:cNvPr id="22" name="Freeform 22"/>
              <p:cNvSpPr/>
              <p:nvPr/>
            </p:nvSpPr>
            <p:spPr>
              <a:xfrm>
                <a:off x="0" y="0"/>
                <a:ext cx="9244951" cy="2924661"/>
              </a:xfrm>
              <a:custGeom>
                <a:avLst/>
                <a:gdLst/>
                <a:ahLst/>
                <a:cxnLst/>
                <a:rect l="l" t="t" r="r" b="b"/>
                <a:pathLst>
                  <a:path w="9244951" h="2924661">
                    <a:moveTo>
                      <a:pt x="0" y="0"/>
                    </a:moveTo>
                    <a:lnTo>
                      <a:pt x="9244951" y="0"/>
                    </a:lnTo>
                    <a:lnTo>
                      <a:pt x="9244951" y="2924661"/>
                    </a:lnTo>
                    <a:lnTo>
                      <a:pt x="0" y="2924661"/>
                    </a:lnTo>
                    <a:close/>
                  </a:path>
                </a:pathLst>
              </a:custGeom>
              <a:solidFill>
                <a:srgbClr val="007BB0"/>
              </a:solidFill>
            </p:spPr>
          </p:sp>
          <p:sp>
            <p:nvSpPr>
              <p:cNvPr id="23" name="Freeform 23"/>
              <p:cNvSpPr/>
              <p:nvPr/>
            </p:nvSpPr>
            <p:spPr>
              <a:xfrm>
                <a:off x="0" y="3280363"/>
                <a:ext cx="8457137" cy="2924661"/>
              </a:xfrm>
              <a:custGeom>
                <a:avLst/>
                <a:gdLst/>
                <a:ahLst/>
                <a:cxnLst/>
                <a:rect l="l" t="t" r="r" b="b"/>
                <a:pathLst>
                  <a:path w="8457137" h="2924661">
                    <a:moveTo>
                      <a:pt x="0" y="0"/>
                    </a:moveTo>
                    <a:lnTo>
                      <a:pt x="8457137" y="0"/>
                    </a:lnTo>
                    <a:lnTo>
                      <a:pt x="8457137" y="2924661"/>
                    </a:lnTo>
                    <a:lnTo>
                      <a:pt x="0" y="2924661"/>
                    </a:lnTo>
                    <a:close/>
                  </a:path>
                </a:pathLst>
              </a:custGeom>
              <a:solidFill>
                <a:srgbClr val="007BB0"/>
              </a:solidFill>
            </p:spPr>
          </p:sp>
          <p:sp>
            <p:nvSpPr>
              <p:cNvPr id="24" name="Freeform 24"/>
              <p:cNvSpPr/>
              <p:nvPr/>
            </p:nvSpPr>
            <p:spPr>
              <a:xfrm>
                <a:off x="0" y="6560726"/>
                <a:ext cx="9491736" cy="2924660"/>
              </a:xfrm>
              <a:custGeom>
                <a:avLst/>
                <a:gdLst/>
                <a:ahLst/>
                <a:cxnLst/>
                <a:rect l="l" t="t" r="r" b="b"/>
                <a:pathLst>
                  <a:path w="9491736" h="2924660">
                    <a:moveTo>
                      <a:pt x="0" y="0"/>
                    </a:moveTo>
                    <a:lnTo>
                      <a:pt x="9257764" y="0"/>
                    </a:lnTo>
                    <a:cubicBezTo>
                      <a:pt x="9386983" y="0"/>
                      <a:pt x="9491736" y="104753"/>
                      <a:pt x="9491736" y="233972"/>
                    </a:cubicBezTo>
                    <a:lnTo>
                      <a:pt x="9491736" y="2690688"/>
                    </a:lnTo>
                    <a:cubicBezTo>
                      <a:pt x="9491736" y="2819907"/>
                      <a:pt x="9386983" y="2924660"/>
                      <a:pt x="9257764" y="2924660"/>
                    </a:cubicBezTo>
                    <a:lnTo>
                      <a:pt x="0" y="2924660"/>
                    </a:lnTo>
                    <a:close/>
                  </a:path>
                </a:pathLst>
              </a:custGeom>
              <a:solidFill>
                <a:srgbClr val="007BB0"/>
              </a:solidFill>
            </p:spPr>
          </p:sp>
          <p:sp>
            <p:nvSpPr>
              <p:cNvPr id="25" name="Freeform 25"/>
              <p:cNvSpPr/>
              <p:nvPr/>
            </p:nvSpPr>
            <p:spPr>
              <a:xfrm>
                <a:off x="0" y="0"/>
                <a:ext cx="3160748" cy="2924661"/>
              </a:xfrm>
              <a:custGeom>
                <a:avLst/>
                <a:gdLst/>
                <a:ahLst/>
                <a:cxnLst/>
                <a:rect l="l" t="t" r="r" b="b"/>
                <a:pathLst>
                  <a:path w="3160748" h="2924661">
                    <a:moveTo>
                      <a:pt x="0" y="0"/>
                    </a:moveTo>
                    <a:lnTo>
                      <a:pt x="3160748" y="0"/>
                    </a:lnTo>
                    <a:lnTo>
                      <a:pt x="3160748" y="2924661"/>
                    </a:lnTo>
                    <a:lnTo>
                      <a:pt x="0" y="2924661"/>
                    </a:lnTo>
                    <a:close/>
                  </a:path>
                </a:pathLst>
              </a:custGeom>
              <a:solidFill>
                <a:srgbClr val="6CE5E8"/>
              </a:solidFill>
            </p:spPr>
          </p:sp>
          <p:sp>
            <p:nvSpPr>
              <p:cNvPr id="26" name="Freeform 26"/>
              <p:cNvSpPr/>
              <p:nvPr/>
            </p:nvSpPr>
            <p:spPr>
              <a:xfrm>
                <a:off x="0" y="3280363"/>
                <a:ext cx="4328232" cy="2924661"/>
              </a:xfrm>
              <a:custGeom>
                <a:avLst/>
                <a:gdLst/>
                <a:ahLst/>
                <a:cxnLst/>
                <a:rect l="l" t="t" r="r" b="b"/>
                <a:pathLst>
                  <a:path w="4328232" h="2924661">
                    <a:moveTo>
                      <a:pt x="0" y="0"/>
                    </a:moveTo>
                    <a:lnTo>
                      <a:pt x="4328232" y="0"/>
                    </a:lnTo>
                    <a:lnTo>
                      <a:pt x="4328232" y="2924661"/>
                    </a:lnTo>
                    <a:lnTo>
                      <a:pt x="0" y="2924661"/>
                    </a:lnTo>
                    <a:close/>
                  </a:path>
                </a:pathLst>
              </a:custGeom>
              <a:solidFill>
                <a:srgbClr val="6CE5E8"/>
              </a:solidFill>
            </p:spPr>
          </p:sp>
          <p:sp>
            <p:nvSpPr>
              <p:cNvPr id="27" name="Freeform 27"/>
              <p:cNvSpPr/>
              <p:nvPr/>
            </p:nvSpPr>
            <p:spPr>
              <a:xfrm>
                <a:off x="0" y="6560726"/>
                <a:ext cx="1423760" cy="2924660"/>
              </a:xfrm>
              <a:custGeom>
                <a:avLst/>
                <a:gdLst/>
                <a:ahLst/>
                <a:cxnLst/>
                <a:rect l="l" t="t" r="r" b="b"/>
                <a:pathLst>
                  <a:path w="1423760" h="2924660">
                    <a:moveTo>
                      <a:pt x="0" y="0"/>
                    </a:moveTo>
                    <a:lnTo>
                      <a:pt x="1423760" y="0"/>
                    </a:lnTo>
                    <a:lnTo>
                      <a:pt x="1423760" y="2924660"/>
                    </a:lnTo>
                    <a:lnTo>
                      <a:pt x="0" y="2924660"/>
                    </a:lnTo>
                    <a:close/>
                  </a:path>
                </a:pathLst>
              </a:custGeom>
              <a:solidFill>
                <a:srgbClr val="6CE5E8"/>
              </a:solidFill>
            </p:spPr>
          </p:sp>
          <p:sp>
            <p:nvSpPr>
              <p:cNvPr id="28" name="Freeform 28"/>
              <p:cNvSpPr/>
              <p:nvPr/>
            </p:nvSpPr>
            <p:spPr>
              <a:xfrm>
                <a:off x="0" y="0"/>
                <a:ext cx="2676670" cy="2924661"/>
              </a:xfrm>
              <a:custGeom>
                <a:avLst/>
                <a:gdLst/>
                <a:ahLst/>
                <a:cxnLst/>
                <a:rect l="l" t="t" r="r" b="b"/>
                <a:pathLst>
                  <a:path w="2676670" h="2924661">
                    <a:moveTo>
                      <a:pt x="0" y="0"/>
                    </a:moveTo>
                    <a:lnTo>
                      <a:pt x="2676670" y="0"/>
                    </a:lnTo>
                    <a:lnTo>
                      <a:pt x="2676670" y="2924661"/>
                    </a:lnTo>
                    <a:lnTo>
                      <a:pt x="0" y="2924661"/>
                    </a:lnTo>
                    <a:close/>
                  </a:path>
                </a:pathLst>
              </a:custGeom>
              <a:solidFill>
                <a:srgbClr val="FFFFFF"/>
              </a:solidFill>
            </p:spPr>
          </p:sp>
          <p:sp>
            <p:nvSpPr>
              <p:cNvPr id="29" name="Freeform 29"/>
              <p:cNvSpPr/>
              <p:nvPr/>
            </p:nvSpPr>
            <p:spPr>
              <a:xfrm>
                <a:off x="0" y="3280363"/>
                <a:ext cx="3094306" cy="2924661"/>
              </a:xfrm>
              <a:custGeom>
                <a:avLst/>
                <a:gdLst/>
                <a:ahLst/>
                <a:cxnLst/>
                <a:rect l="l" t="t" r="r" b="b"/>
                <a:pathLst>
                  <a:path w="3094306" h="2924661">
                    <a:moveTo>
                      <a:pt x="0" y="0"/>
                    </a:moveTo>
                    <a:lnTo>
                      <a:pt x="3094306" y="0"/>
                    </a:lnTo>
                    <a:lnTo>
                      <a:pt x="3094306" y="2924661"/>
                    </a:lnTo>
                    <a:lnTo>
                      <a:pt x="0" y="2924661"/>
                    </a:lnTo>
                    <a:close/>
                  </a:path>
                </a:pathLst>
              </a:custGeom>
              <a:solidFill>
                <a:srgbClr val="FFFFFF"/>
              </a:solidFill>
            </p:spPr>
          </p:sp>
          <p:sp>
            <p:nvSpPr>
              <p:cNvPr id="30" name="Freeform 30"/>
              <p:cNvSpPr/>
              <p:nvPr/>
            </p:nvSpPr>
            <p:spPr>
              <a:xfrm>
                <a:off x="0" y="6560726"/>
                <a:ext cx="949174" cy="2924660"/>
              </a:xfrm>
              <a:custGeom>
                <a:avLst/>
                <a:gdLst/>
                <a:ahLst/>
                <a:cxnLst/>
                <a:rect l="l" t="t" r="r" b="b"/>
                <a:pathLst>
                  <a:path w="949174" h="2924660">
                    <a:moveTo>
                      <a:pt x="0" y="0"/>
                    </a:moveTo>
                    <a:lnTo>
                      <a:pt x="949174" y="0"/>
                    </a:lnTo>
                    <a:lnTo>
                      <a:pt x="949174" y="2924660"/>
                    </a:lnTo>
                    <a:lnTo>
                      <a:pt x="0" y="2924660"/>
                    </a:lnTo>
                    <a:close/>
                  </a:path>
                </a:pathLst>
              </a:custGeom>
              <a:solidFill>
                <a:srgbClr val="FFFFFF"/>
              </a:solidFill>
            </p:spPr>
          </p:sp>
        </p:grpSp>
      </p:grpSp>
      <p:pic>
        <p:nvPicPr>
          <p:cNvPr id="31" name="Picture 3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240157" y="8892446"/>
            <a:ext cx="214315" cy="214315"/>
          </a:xfrm>
          <a:prstGeom prst="rect">
            <a:avLst/>
          </a:prstGeom>
        </p:spPr>
      </p:pic>
      <p:sp>
        <p:nvSpPr>
          <p:cNvPr id="32" name="TextBox 32"/>
          <p:cNvSpPr txBox="1"/>
          <p:nvPr/>
        </p:nvSpPr>
        <p:spPr>
          <a:xfrm>
            <a:off x="7572599" y="8896278"/>
            <a:ext cx="4403524" cy="977783"/>
          </a:xfrm>
          <a:prstGeom prst="rect">
            <a:avLst/>
          </a:prstGeom>
        </p:spPr>
        <p:txBody>
          <a:bodyPr lIns="0" tIns="0" rIns="0" bIns="0" rtlCol="0" anchor="t">
            <a:spAutoFit/>
          </a:bodyPr>
          <a:lstStyle/>
          <a:p>
            <a:pPr>
              <a:lnSpc>
                <a:spcPts val="1967"/>
              </a:lnSpc>
            </a:pPr>
            <a:r>
              <a:rPr lang="en-US" sz="1405">
                <a:solidFill>
                  <a:srgbClr val="FFFFFF"/>
                </a:solidFill>
                <a:latin typeface="Open Sans Bold"/>
              </a:rPr>
              <a:t>Los argentinos irán a comprar a Encarnación.</a:t>
            </a:r>
          </a:p>
          <a:p>
            <a:pPr>
              <a:lnSpc>
                <a:spcPts val="1967"/>
              </a:lnSpc>
            </a:pPr>
            <a:r>
              <a:rPr lang="en-US" sz="1405">
                <a:solidFill>
                  <a:srgbClr val="FFFFFF"/>
                </a:solidFill>
                <a:latin typeface="Open Sans Bold"/>
              </a:rPr>
              <a:t>Los paraguayos vendrán a comprar a Posadas.</a:t>
            </a:r>
          </a:p>
          <a:p>
            <a:pPr>
              <a:lnSpc>
                <a:spcPts val="1967"/>
              </a:lnSpc>
            </a:pPr>
            <a:r>
              <a:rPr lang="en-US" sz="1405">
                <a:solidFill>
                  <a:srgbClr val="FFFFFF"/>
                </a:solidFill>
                <a:latin typeface="Open Sans Bold"/>
              </a:rPr>
              <a:t>Habrá un flujo en ambos sentidos.</a:t>
            </a:r>
          </a:p>
          <a:p>
            <a:pPr>
              <a:lnSpc>
                <a:spcPts val="1967"/>
              </a:lnSpc>
            </a:pPr>
            <a:r>
              <a:rPr lang="en-US" sz="1405">
                <a:solidFill>
                  <a:srgbClr val="FFFFFF"/>
                </a:solidFill>
                <a:latin typeface="Open Sans Bold"/>
              </a:rPr>
              <a:t>Disminuirá el flujo habitual previo a la pandemia.</a:t>
            </a:r>
          </a:p>
        </p:txBody>
      </p:sp>
      <p:pic>
        <p:nvPicPr>
          <p:cNvPr id="33" name="Picture 3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240156" y="9136127"/>
            <a:ext cx="214315" cy="214315"/>
          </a:xfrm>
          <a:prstGeom prst="rect">
            <a:avLst/>
          </a:prstGeom>
        </p:spPr>
      </p:pic>
      <p:pic>
        <p:nvPicPr>
          <p:cNvPr id="34" name="Picture 3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240155" y="9367848"/>
            <a:ext cx="214315" cy="214315"/>
          </a:xfrm>
          <a:prstGeom prst="rect">
            <a:avLst/>
          </a:prstGeom>
        </p:spPr>
      </p:pic>
      <p:sp>
        <p:nvSpPr>
          <p:cNvPr id="35" name="TextBox 35"/>
          <p:cNvSpPr txBox="1"/>
          <p:nvPr/>
        </p:nvSpPr>
        <p:spPr>
          <a:xfrm>
            <a:off x="5334000" y="9063697"/>
            <a:ext cx="1743788" cy="286745"/>
          </a:xfrm>
          <a:prstGeom prst="rect">
            <a:avLst/>
          </a:prstGeom>
        </p:spPr>
        <p:txBody>
          <a:bodyPr wrap="square" lIns="0" tIns="0" rIns="0" bIns="0" rtlCol="0" anchor="t">
            <a:spAutoFit/>
          </a:bodyPr>
          <a:lstStyle/>
          <a:p>
            <a:pPr algn="ctr">
              <a:lnSpc>
                <a:spcPts val="2366"/>
              </a:lnSpc>
            </a:pPr>
            <a:r>
              <a:rPr lang="en-US" sz="1690" dirty="0" err="1">
                <a:solidFill>
                  <a:schemeClr val="bg1"/>
                </a:solidFill>
                <a:latin typeface="Open Sans Bold"/>
              </a:rPr>
              <a:t>Referencias</a:t>
            </a:r>
            <a:r>
              <a:rPr lang="en-US" sz="1690" dirty="0">
                <a:solidFill>
                  <a:schemeClr val="bg1"/>
                </a:solidFill>
                <a:latin typeface="Open Sans Bold"/>
              </a:rPr>
              <a:t>:</a:t>
            </a:r>
          </a:p>
        </p:txBody>
      </p:sp>
      <p:sp>
        <p:nvSpPr>
          <p:cNvPr id="36" name="TextBox 36"/>
          <p:cNvSpPr txBox="1"/>
          <p:nvPr/>
        </p:nvSpPr>
        <p:spPr>
          <a:xfrm>
            <a:off x="4706331" y="1370055"/>
            <a:ext cx="7435737" cy="1334464"/>
          </a:xfrm>
          <a:prstGeom prst="rect">
            <a:avLst/>
          </a:prstGeom>
        </p:spPr>
        <p:txBody>
          <a:bodyPr lIns="0" tIns="0" rIns="0" bIns="0" rtlCol="0" anchor="t">
            <a:spAutoFit/>
          </a:bodyPr>
          <a:lstStyle/>
          <a:p>
            <a:pPr algn="ctr">
              <a:lnSpc>
                <a:spcPts val="2361"/>
              </a:lnSpc>
            </a:pPr>
            <a:r>
              <a:rPr lang="en-US" sz="1687">
                <a:solidFill>
                  <a:srgbClr val="FFFFFF"/>
                </a:solidFill>
                <a:latin typeface="Open Sans Bold"/>
              </a:rPr>
              <a:t>GRÁFICO 7</a:t>
            </a:r>
          </a:p>
          <a:p>
            <a:pPr algn="ctr">
              <a:lnSpc>
                <a:spcPts val="2781"/>
              </a:lnSpc>
            </a:pPr>
            <a:r>
              <a:rPr lang="en-US" sz="1987">
                <a:solidFill>
                  <a:srgbClr val="FFFFFF"/>
                </a:solidFill>
                <a:latin typeface="Open Sans Bold"/>
              </a:rPr>
              <a:t>Opinión de empleados, empleadores y clientes del Sector Comercio y Servicios sobre reapertura del puente Posadas/Encarnación</a:t>
            </a:r>
          </a:p>
        </p:txBody>
      </p:sp>
      <p:pic>
        <p:nvPicPr>
          <p:cNvPr id="37" name="Picture 3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240154" y="9620013"/>
            <a:ext cx="214315" cy="2143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grpSp>
        <p:nvGrpSpPr>
          <p:cNvPr id="2" name="Group 2"/>
          <p:cNvGrpSpPr/>
          <p:nvPr/>
        </p:nvGrpSpPr>
        <p:grpSpPr>
          <a:xfrm>
            <a:off x="1825350" y="632776"/>
            <a:ext cx="15433950" cy="4101931"/>
            <a:chOff x="0" y="0"/>
            <a:chExt cx="20578600" cy="5469241"/>
          </a:xfrm>
        </p:grpSpPr>
        <p:sp>
          <p:nvSpPr>
            <p:cNvPr id="3" name="TextBox 3"/>
            <p:cNvSpPr txBox="1"/>
            <p:nvPr/>
          </p:nvSpPr>
          <p:spPr>
            <a:xfrm>
              <a:off x="0" y="-47625"/>
              <a:ext cx="20578600" cy="2333625"/>
            </a:xfrm>
            <a:prstGeom prst="rect">
              <a:avLst/>
            </a:prstGeom>
          </p:spPr>
          <p:txBody>
            <a:bodyPr lIns="0" tIns="0" rIns="0" bIns="0" rtlCol="0" anchor="t">
              <a:spAutoFit/>
            </a:bodyPr>
            <a:lstStyle/>
            <a:p>
              <a:pPr algn="l">
                <a:lnSpc>
                  <a:spcPts val="6785"/>
                </a:lnSpc>
              </a:pPr>
              <a:r>
                <a:rPr lang="en-US" sz="5654">
                  <a:solidFill>
                    <a:srgbClr val="4A98FF"/>
                  </a:solidFill>
                  <a:latin typeface="Bodoni FLF Bold"/>
                </a:rPr>
                <a:t>LA IMPORTANCIA DEL COMERCIO A NIVEL REGIONAL</a:t>
              </a:r>
            </a:p>
          </p:txBody>
        </p:sp>
        <p:sp>
          <p:nvSpPr>
            <p:cNvPr id="4" name="TextBox 4"/>
            <p:cNvSpPr txBox="1"/>
            <p:nvPr/>
          </p:nvSpPr>
          <p:spPr>
            <a:xfrm>
              <a:off x="0" y="2806477"/>
              <a:ext cx="17626797" cy="635757"/>
            </a:xfrm>
            <a:prstGeom prst="rect">
              <a:avLst/>
            </a:prstGeom>
          </p:spPr>
          <p:txBody>
            <a:bodyPr lIns="0" tIns="0" rIns="0" bIns="0" rtlCol="0" anchor="t">
              <a:spAutoFit/>
            </a:bodyPr>
            <a:lstStyle/>
            <a:p>
              <a:pPr algn="l">
                <a:lnSpc>
                  <a:spcPts val="3986"/>
                </a:lnSpc>
              </a:pPr>
              <a:endParaRPr/>
            </a:p>
          </p:txBody>
        </p:sp>
        <p:sp>
          <p:nvSpPr>
            <p:cNvPr id="5" name="TextBox 5"/>
            <p:cNvSpPr txBox="1"/>
            <p:nvPr/>
          </p:nvSpPr>
          <p:spPr>
            <a:xfrm>
              <a:off x="0" y="4479088"/>
              <a:ext cx="17626797" cy="987742"/>
            </a:xfrm>
            <a:prstGeom prst="rect">
              <a:avLst/>
            </a:prstGeom>
          </p:spPr>
          <p:txBody>
            <a:bodyPr lIns="0" tIns="0" rIns="0" bIns="0" rtlCol="0" anchor="t">
              <a:spAutoFit/>
            </a:bodyPr>
            <a:lstStyle/>
            <a:p>
              <a:pPr algn="l">
                <a:lnSpc>
                  <a:spcPts val="3132"/>
                </a:lnSpc>
              </a:pPr>
              <a:endParaRPr/>
            </a:p>
            <a:p>
              <a:pPr algn="l">
                <a:lnSpc>
                  <a:spcPts val="3132"/>
                </a:lnSpc>
              </a:pPr>
              <a:endParaRPr/>
            </a:p>
          </p:txBody>
        </p:sp>
      </p:grpSp>
      <p:pic>
        <p:nvPicPr>
          <p:cNvPr id="6" name="Picture 6"/>
          <p:cNvPicPr>
            <a:picLocks noChangeAspect="1"/>
          </p:cNvPicPr>
          <p:nvPr/>
        </p:nvPicPr>
        <p:blipFill>
          <a:blip r:embed="rId2"/>
          <a:srcRect/>
          <a:stretch>
            <a:fillRect/>
          </a:stretch>
        </p:blipFill>
        <p:spPr>
          <a:xfrm>
            <a:off x="8939425" y="2633510"/>
            <a:ext cx="8924408" cy="5019979"/>
          </a:xfrm>
          <a:prstGeom prst="rect">
            <a:avLst/>
          </a:prstGeom>
        </p:spPr>
      </p:pic>
      <p:pic>
        <p:nvPicPr>
          <p:cNvPr id="7" name="Picture 7"/>
          <p:cNvPicPr>
            <a:picLocks noChangeAspect="1"/>
          </p:cNvPicPr>
          <p:nvPr/>
        </p:nvPicPr>
        <p:blipFill>
          <a:blip r:embed="rId3"/>
          <a:srcRect/>
          <a:stretch>
            <a:fillRect/>
          </a:stretch>
        </p:blipFill>
        <p:spPr>
          <a:xfrm>
            <a:off x="373801" y="2633510"/>
            <a:ext cx="8770199" cy="5019979"/>
          </a:xfrm>
          <a:prstGeom prst="rect">
            <a:avLst/>
          </a:prstGeom>
        </p:spPr>
      </p:pic>
      <p:sp>
        <p:nvSpPr>
          <p:cNvPr id="8" name="TextBox 8"/>
          <p:cNvSpPr txBox="1"/>
          <p:nvPr/>
        </p:nvSpPr>
        <p:spPr>
          <a:xfrm>
            <a:off x="8263609" y="9478625"/>
            <a:ext cx="7399155" cy="266700"/>
          </a:xfrm>
          <a:prstGeom prst="rect">
            <a:avLst/>
          </a:prstGeom>
        </p:spPr>
        <p:txBody>
          <a:bodyPr lIns="0" tIns="0" rIns="0" bIns="0" rtlCol="0" anchor="t">
            <a:spAutoFit/>
          </a:bodyPr>
          <a:lstStyle/>
          <a:p>
            <a:pPr algn="l">
              <a:lnSpc>
                <a:spcPts val="2100"/>
              </a:lnSpc>
            </a:pPr>
            <a:r>
              <a:rPr lang="en-US" sz="1500" spc="300">
                <a:solidFill>
                  <a:srgbClr val="F4FAFA"/>
                </a:solidFill>
                <a:latin typeface="Montserrat Classic Bold"/>
              </a:rPr>
              <a:t>AÑO 2020-2021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AFA"/>
        </a:solidFill>
        <a:effectLst/>
      </p:bgPr>
    </p:bg>
    <p:spTree>
      <p:nvGrpSpPr>
        <p:cNvPr id="1" name=""/>
        <p:cNvGrpSpPr/>
        <p:nvPr/>
      </p:nvGrpSpPr>
      <p:grpSpPr>
        <a:xfrm>
          <a:off x="0" y="0"/>
          <a:ext cx="0" cy="0"/>
          <a:chOff x="0" y="0"/>
          <a:chExt cx="0" cy="0"/>
        </a:xfrm>
      </p:grpSpPr>
      <p:sp>
        <p:nvSpPr>
          <p:cNvPr id="2" name="AutoShape 2"/>
          <p:cNvSpPr/>
          <p:nvPr/>
        </p:nvSpPr>
        <p:spPr>
          <a:xfrm>
            <a:off x="-613789" y="9924049"/>
            <a:ext cx="19515578" cy="939253"/>
          </a:xfrm>
          <a:prstGeom prst="rect">
            <a:avLst/>
          </a:prstGeom>
          <a:solidFill>
            <a:srgbClr val="37D5E4"/>
          </a:solidFill>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559554" y="3595144"/>
            <a:ext cx="1168891" cy="2291943"/>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96916" y="3595144"/>
            <a:ext cx="3157392" cy="2233138"/>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879578" y="3595144"/>
            <a:ext cx="3065620" cy="2415337"/>
          </a:xfrm>
          <a:prstGeom prst="rect">
            <a:avLst/>
          </a:prstGeom>
        </p:spPr>
      </p:pic>
      <p:sp>
        <p:nvSpPr>
          <p:cNvPr id="6" name="TextBox 6"/>
          <p:cNvSpPr txBox="1"/>
          <p:nvPr/>
        </p:nvSpPr>
        <p:spPr>
          <a:xfrm>
            <a:off x="864454" y="8792895"/>
            <a:ext cx="7399155" cy="266700"/>
          </a:xfrm>
          <a:prstGeom prst="rect">
            <a:avLst/>
          </a:prstGeom>
        </p:spPr>
        <p:txBody>
          <a:bodyPr lIns="0" tIns="0" rIns="0" bIns="0" rtlCol="0" anchor="t">
            <a:spAutoFit/>
          </a:bodyPr>
          <a:lstStyle/>
          <a:p>
            <a:pPr algn="l">
              <a:lnSpc>
                <a:spcPts val="2100"/>
              </a:lnSpc>
            </a:pPr>
            <a:r>
              <a:rPr lang="en-US" sz="1500" spc="300">
                <a:solidFill>
                  <a:srgbClr val="444442"/>
                </a:solidFill>
                <a:latin typeface="Montserrat Classic Bold"/>
              </a:rPr>
              <a:t>2020-2021</a:t>
            </a:r>
          </a:p>
        </p:txBody>
      </p:sp>
      <p:grpSp>
        <p:nvGrpSpPr>
          <p:cNvPr id="7" name="Group 7"/>
          <p:cNvGrpSpPr/>
          <p:nvPr/>
        </p:nvGrpSpPr>
        <p:grpSpPr>
          <a:xfrm>
            <a:off x="864454" y="864454"/>
            <a:ext cx="12947269" cy="1230406"/>
            <a:chOff x="0" y="0"/>
            <a:chExt cx="17263026" cy="1640541"/>
          </a:xfrm>
        </p:grpSpPr>
        <p:sp>
          <p:nvSpPr>
            <p:cNvPr id="8" name="TextBox 8"/>
            <p:cNvSpPr txBox="1"/>
            <p:nvPr/>
          </p:nvSpPr>
          <p:spPr>
            <a:xfrm>
              <a:off x="0" y="0"/>
              <a:ext cx="17263026" cy="736600"/>
            </a:xfrm>
            <a:prstGeom prst="rect">
              <a:avLst/>
            </a:prstGeom>
          </p:spPr>
          <p:txBody>
            <a:bodyPr lIns="0" tIns="0" rIns="0" bIns="0" rtlCol="0" anchor="t">
              <a:spAutoFit/>
            </a:bodyPr>
            <a:lstStyle/>
            <a:p>
              <a:pPr algn="l">
                <a:lnSpc>
                  <a:spcPts val="4380"/>
                </a:lnSpc>
              </a:pPr>
              <a:r>
                <a:rPr lang="en-US" sz="3650" spc="730">
                  <a:solidFill>
                    <a:srgbClr val="37D5E4"/>
                  </a:solidFill>
                  <a:latin typeface="Montserrat Classic"/>
                </a:rPr>
                <a:t>ACTUALIZACIÓN DE LA COMPETENCIA</a:t>
              </a:r>
            </a:p>
          </p:txBody>
        </p:sp>
        <p:sp>
          <p:nvSpPr>
            <p:cNvPr id="9" name="TextBox 9"/>
            <p:cNvSpPr txBox="1"/>
            <p:nvPr/>
          </p:nvSpPr>
          <p:spPr>
            <a:xfrm>
              <a:off x="0" y="964266"/>
              <a:ext cx="15502481" cy="676275"/>
            </a:xfrm>
            <a:prstGeom prst="rect">
              <a:avLst/>
            </a:prstGeom>
          </p:spPr>
          <p:txBody>
            <a:bodyPr lIns="0" tIns="0" rIns="0" bIns="0" rtlCol="0" anchor="t">
              <a:spAutoFit/>
            </a:bodyPr>
            <a:lstStyle/>
            <a:p>
              <a:pPr algn="l">
                <a:lnSpc>
                  <a:spcPts val="3900"/>
                </a:lnSpc>
              </a:pPr>
              <a:r>
                <a:rPr lang="en-US" sz="3000">
                  <a:solidFill>
                    <a:srgbClr val="444442"/>
                  </a:solidFill>
                  <a:latin typeface="Bodoni FLF Italics"/>
                </a:rPr>
                <a:t>Debido a las nuevas formas de trabajo</a:t>
              </a:r>
            </a:p>
          </p:txBody>
        </p:sp>
      </p:grpSp>
      <p:sp>
        <p:nvSpPr>
          <p:cNvPr id="10" name="TextBox 10"/>
          <p:cNvSpPr txBox="1"/>
          <p:nvPr/>
        </p:nvSpPr>
        <p:spPr>
          <a:xfrm>
            <a:off x="1674446" y="6342088"/>
            <a:ext cx="4402333" cy="1590675"/>
          </a:xfrm>
          <a:prstGeom prst="rect">
            <a:avLst/>
          </a:prstGeom>
        </p:spPr>
        <p:txBody>
          <a:bodyPr lIns="0" tIns="0" rIns="0" bIns="0" rtlCol="0" anchor="t">
            <a:spAutoFit/>
          </a:bodyPr>
          <a:lstStyle/>
          <a:p>
            <a:pPr algn="ctr">
              <a:lnSpc>
                <a:spcPts val="4200"/>
              </a:lnSpc>
            </a:pPr>
            <a:r>
              <a:rPr lang="en-US" sz="3000">
                <a:solidFill>
                  <a:srgbClr val="444442"/>
                </a:solidFill>
                <a:latin typeface="Montserrat Classic Bold"/>
              </a:rPr>
              <a:t>NUEVOS COMPETIDORES</a:t>
            </a:r>
          </a:p>
          <a:p>
            <a:pPr algn="ctr">
              <a:lnSpc>
                <a:spcPts val="4200"/>
              </a:lnSpc>
            </a:pPr>
            <a:r>
              <a:rPr lang="en-US" sz="3000">
                <a:solidFill>
                  <a:srgbClr val="444442"/>
                </a:solidFill>
                <a:latin typeface="Montserrat Classic Bold"/>
              </a:rPr>
              <a:t>-Mercados virtuales</a:t>
            </a:r>
          </a:p>
        </p:txBody>
      </p:sp>
      <p:sp>
        <p:nvSpPr>
          <p:cNvPr id="11" name="TextBox 11"/>
          <p:cNvSpPr txBox="1"/>
          <p:nvPr/>
        </p:nvSpPr>
        <p:spPr>
          <a:xfrm>
            <a:off x="6944434" y="6342088"/>
            <a:ext cx="4402333" cy="2124075"/>
          </a:xfrm>
          <a:prstGeom prst="rect">
            <a:avLst/>
          </a:prstGeom>
        </p:spPr>
        <p:txBody>
          <a:bodyPr lIns="0" tIns="0" rIns="0" bIns="0" rtlCol="0" anchor="t">
            <a:spAutoFit/>
          </a:bodyPr>
          <a:lstStyle/>
          <a:p>
            <a:pPr algn="ctr">
              <a:lnSpc>
                <a:spcPts val="4200"/>
              </a:lnSpc>
            </a:pPr>
            <a:r>
              <a:rPr lang="en-US" sz="3000">
                <a:solidFill>
                  <a:srgbClr val="444442"/>
                </a:solidFill>
                <a:latin typeface="Montserrat Classic Bold"/>
              </a:rPr>
              <a:t>Implementación y uso permanente de Plataformas de</a:t>
            </a:r>
          </a:p>
          <a:p>
            <a:pPr algn="ctr">
              <a:lnSpc>
                <a:spcPts val="4200"/>
              </a:lnSpc>
            </a:pPr>
            <a:r>
              <a:rPr lang="en-US" sz="3000">
                <a:solidFill>
                  <a:srgbClr val="444442"/>
                </a:solidFill>
                <a:latin typeface="Montserrat Classic Bold"/>
              </a:rPr>
              <a:t>redes sociales</a:t>
            </a:r>
          </a:p>
        </p:txBody>
      </p:sp>
      <p:sp>
        <p:nvSpPr>
          <p:cNvPr id="12" name="TextBox 12"/>
          <p:cNvSpPr txBox="1"/>
          <p:nvPr/>
        </p:nvSpPr>
        <p:spPr>
          <a:xfrm>
            <a:off x="12211221" y="6342088"/>
            <a:ext cx="4402333" cy="523875"/>
          </a:xfrm>
          <a:prstGeom prst="rect">
            <a:avLst/>
          </a:prstGeom>
        </p:spPr>
        <p:txBody>
          <a:bodyPr lIns="0" tIns="0" rIns="0" bIns="0" rtlCol="0" anchor="t">
            <a:spAutoFit/>
          </a:bodyPr>
          <a:lstStyle/>
          <a:p>
            <a:pPr algn="ctr">
              <a:lnSpc>
                <a:spcPts val="4200"/>
              </a:lnSpc>
            </a:pPr>
            <a:r>
              <a:rPr lang="en-US" sz="3000">
                <a:solidFill>
                  <a:srgbClr val="444442"/>
                </a:solidFill>
                <a:latin typeface="Montserrat Classic Bold"/>
              </a:rPr>
              <a:t>TIENDAS VIRTUALES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0520" b="10520"/>
          <a:stretch>
            <a:fillRect/>
          </a:stretch>
        </p:blipFill>
        <p:spPr>
          <a:xfrm>
            <a:off x="-475466" y="6846595"/>
            <a:ext cx="20555900" cy="4443127"/>
          </a:xfrm>
          <a:prstGeom prst="rect">
            <a:avLst/>
          </a:prstGeom>
        </p:spPr>
      </p:pic>
      <p:grpSp>
        <p:nvGrpSpPr>
          <p:cNvPr id="3" name="Group 3"/>
          <p:cNvGrpSpPr/>
          <p:nvPr/>
        </p:nvGrpSpPr>
        <p:grpSpPr>
          <a:xfrm>
            <a:off x="1028700" y="985838"/>
            <a:ext cx="10197031" cy="3941149"/>
            <a:chOff x="0" y="-57150"/>
            <a:chExt cx="13596041" cy="5254866"/>
          </a:xfrm>
        </p:grpSpPr>
        <p:sp>
          <p:nvSpPr>
            <p:cNvPr id="4" name="TextBox 4"/>
            <p:cNvSpPr txBox="1"/>
            <p:nvPr/>
          </p:nvSpPr>
          <p:spPr>
            <a:xfrm>
              <a:off x="0" y="-57150"/>
              <a:ext cx="13552848" cy="539750"/>
            </a:xfrm>
            <a:prstGeom prst="rect">
              <a:avLst/>
            </a:prstGeom>
          </p:spPr>
          <p:txBody>
            <a:bodyPr lIns="0" tIns="0" rIns="0" bIns="0" rtlCol="0" anchor="t">
              <a:spAutoFit/>
            </a:bodyPr>
            <a:lstStyle/>
            <a:p>
              <a:pPr algn="l">
                <a:lnSpc>
                  <a:spcPts val="3325"/>
                </a:lnSpc>
              </a:pPr>
              <a:r>
                <a:rPr lang="en-US" sz="2375">
                  <a:solidFill>
                    <a:srgbClr val="37D5E4"/>
                  </a:solidFill>
                  <a:latin typeface="Montserrat Classic Bold"/>
                </a:rPr>
                <a:t>Responsable Institucional FAECYS</a:t>
              </a:r>
            </a:p>
          </p:txBody>
        </p:sp>
        <p:sp>
          <p:nvSpPr>
            <p:cNvPr id="5" name="TextBox 5"/>
            <p:cNvSpPr txBox="1"/>
            <p:nvPr/>
          </p:nvSpPr>
          <p:spPr>
            <a:xfrm>
              <a:off x="0" y="551487"/>
              <a:ext cx="13596041" cy="686435"/>
            </a:xfrm>
            <a:prstGeom prst="rect">
              <a:avLst/>
            </a:prstGeom>
          </p:spPr>
          <p:txBody>
            <a:bodyPr lIns="0" tIns="0" rIns="0" bIns="0" rtlCol="0" anchor="t">
              <a:spAutoFit/>
            </a:bodyPr>
            <a:lstStyle/>
            <a:p>
              <a:pPr algn="l">
                <a:lnSpc>
                  <a:spcPts val="2137"/>
                </a:lnSpc>
              </a:pPr>
              <a:r>
                <a:rPr lang="en-US" sz="1600" dirty="0" err="1">
                  <a:solidFill>
                    <a:srgbClr val="000000"/>
                  </a:solidFill>
                </a:rPr>
                <a:t>Lic</a:t>
              </a:r>
              <a:r>
                <a:rPr lang="en-US" sz="1600" dirty="0">
                  <a:solidFill>
                    <a:srgbClr val="000000"/>
                  </a:solidFill>
                </a:rPr>
                <a:t>. Jorge </a:t>
              </a:r>
              <a:r>
                <a:rPr lang="en-US" sz="1600" dirty="0" err="1">
                  <a:solidFill>
                    <a:srgbClr val="000000"/>
                  </a:solidFill>
                </a:rPr>
                <a:t>Benigno</a:t>
              </a:r>
              <a:r>
                <a:rPr lang="en-US" sz="1600" dirty="0">
                  <a:solidFill>
                    <a:srgbClr val="000000"/>
                  </a:solidFill>
                </a:rPr>
                <a:t> Gómez</a:t>
              </a:r>
            </a:p>
            <a:p>
              <a:pPr algn="l">
                <a:lnSpc>
                  <a:spcPts val="2137"/>
                </a:lnSpc>
              </a:pPr>
              <a:endParaRPr lang="en-US" sz="1425" dirty="0">
                <a:solidFill>
                  <a:srgbClr val="000000"/>
                </a:solidFill>
                <a:latin typeface="Montserrat Light"/>
              </a:endParaRPr>
            </a:p>
          </p:txBody>
        </p:sp>
        <p:sp>
          <p:nvSpPr>
            <p:cNvPr id="6" name="TextBox 6"/>
            <p:cNvSpPr txBox="1"/>
            <p:nvPr/>
          </p:nvSpPr>
          <p:spPr>
            <a:xfrm>
              <a:off x="0" y="1870399"/>
              <a:ext cx="13552848" cy="539750"/>
            </a:xfrm>
            <a:prstGeom prst="rect">
              <a:avLst/>
            </a:prstGeom>
          </p:spPr>
          <p:txBody>
            <a:bodyPr lIns="0" tIns="0" rIns="0" bIns="0" rtlCol="0" anchor="t">
              <a:spAutoFit/>
            </a:bodyPr>
            <a:lstStyle/>
            <a:p>
              <a:pPr algn="l">
                <a:lnSpc>
                  <a:spcPts val="3325"/>
                </a:lnSpc>
              </a:pPr>
              <a:r>
                <a:rPr lang="en-US" sz="2375">
                  <a:solidFill>
                    <a:srgbClr val="37D5E4"/>
                  </a:solidFill>
                  <a:latin typeface="Montserrat Classic Bold"/>
                </a:rPr>
                <a:t>Coordinadora General OTRAF</a:t>
              </a:r>
            </a:p>
          </p:txBody>
        </p:sp>
        <p:sp>
          <p:nvSpPr>
            <p:cNvPr id="7" name="TextBox 7"/>
            <p:cNvSpPr txBox="1"/>
            <p:nvPr/>
          </p:nvSpPr>
          <p:spPr>
            <a:xfrm>
              <a:off x="0" y="2558332"/>
              <a:ext cx="13596041" cy="1061085"/>
            </a:xfrm>
            <a:prstGeom prst="rect">
              <a:avLst/>
            </a:prstGeom>
          </p:spPr>
          <p:txBody>
            <a:bodyPr lIns="0" tIns="0" rIns="0" bIns="0" rtlCol="0" anchor="t">
              <a:spAutoFit/>
            </a:bodyPr>
            <a:lstStyle/>
            <a:p>
              <a:pPr>
                <a:lnSpc>
                  <a:spcPts val="2137"/>
                </a:lnSpc>
              </a:pPr>
              <a:endParaRPr dirty="0"/>
            </a:p>
            <a:p>
              <a:pPr>
                <a:lnSpc>
                  <a:spcPts val="2137"/>
                </a:lnSpc>
              </a:pPr>
              <a:r>
                <a:rPr lang="en-US" sz="1600" dirty="0">
                  <a:solidFill>
                    <a:srgbClr val="000000"/>
                  </a:solidFill>
                  <a:latin typeface="Arimo"/>
                </a:rPr>
                <a:t>Dra. Carla Antonella </a:t>
              </a:r>
              <a:r>
                <a:rPr lang="en-US" sz="1600" dirty="0" err="1">
                  <a:solidFill>
                    <a:srgbClr val="000000"/>
                  </a:solidFill>
                  <a:latin typeface="Arimo"/>
                </a:rPr>
                <a:t>Cossi</a:t>
              </a:r>
              <a:endParaRPr lang="en-US" sz="1600" dirty="0">
                <a:solidFill>
                  <a:srgbClr val="000000"/>
                </a:solidFill>
                <a:latin typeface="Arimo"/>
              </a:endParaRPr>
            </a:p>
            <a:p>
              <a:pPr algn="l">
                <a:lnSpc>
                  <a:spcPts val="2137"/>
                </a:lnSpc>
              </a:pPr>
              <a:endParaRPr lang="en-US" sz="950" dirty="0">
                <a:solidFill>
                  <a:srgbClr val="000000"/>
                </a:solidFill>
                <a:latin typeface="Arimo"/>
              </a:endParaRPr>
            </a:p>
          </p:txBody>
        </p:sp>
        <p:sp>
          <p:nvSpPr>
            <p:cNvPr id="8" name="TextBox 8"/>
            <p:cNvSpPr txBox="1"/>
            <p:nvPr/>
          </p:nvSpPr>
          <p:spPr>
            <a:xfrm>
              <a:off x="0" y="4172598"/>
              <a:ext cx="13552848" cy="539750"/>
            </a:xfrm>
            <a:prstGeom prst="rect">
              <a:avLst/>
            </a:prstGeom>
          </p:spPr>
          <p:txBody>
            <a:bodyPr lIns="0" tIns="0" rIns="0" bIns="0" rtlCol="0" anchor="t">
              <a:spAutoFit/>
            </a:bodyPr>
            <a:lstStyle/>
            <a:p>
              <a:pPr algn="l">
                <a:lnSpc>
                  <a:spcPts val="3325"/>
                </a:lnSpc>
              </a:pPr>
              <a:r>
                <a:rPr lang="en-US" sz="2375" dirty="0" err="1">
                  <a:solidFill>
                    <a:srgbClr val="37D5E4"/>
                  </a:solidFill>
                  <a:latin typeface="Montserrat Classic Bold"/>
                </a:rPr>
                <a:t>Responsable</a:t>
              </a:r>
              <a:r>
                <a:rPr lang="en-US" sz="2375" dirty="0">
                  <a:solidFill>
                    <a:srgbClr val="37D5E4"/>
                  </a:solidFill>
                  <a:latin typeface="Montserrat Classic Bold"/>
                </a:rPr>
                <a:t> </a:t>
              </a:r>
              <a:r>
                <a:rPr lang="en-US" sz="2375" dirty="0" err="1">
                  <a:solidFill>
                    <a:srgbClr val="37D5E4"/>
                  </a:solidFill>
                  <a:latin typeface="Montserrat Classic Bold"/>
                </a:rPr>
                <a:t>Institucional</a:t>
              </a:r>
              <a:r>
                <a:rPr lang="en-US" sz="2375" dirty="0">
                  <a:solidFill>
                    <a:srgbClr val="37D5E4"/>
                  </a:solidFill>
                  <a:latin typeface="Montserrat Classic Bold"/>
                </a:rPr>
                <a:t> </a:t>
              </a:r>
              <a:r>
                <a:rPr lang="en-US" sz="2375" dirty="0" err="1">
                  <a:solidFill>
                    <a:srgbClr val="37D5E4"/>
                  </a:solidFill>
                  <a:latin typeface="Montserrat Classic Bold"/>
                </a:rPr>
                <a:t>FHyCS</a:t>
              </a:r>
              <a:endParaRPr lang="en-US" sz="2375" dirty="0">
                <a:solidFill>
                  <a:srgbClr val="37D5E4"/>
                </a:solidFill>
                <a:latin typeface="Montserrat Classic Bold"/>
              </a:endParaRPr>
            </a:p>
          </p:txBody>
        </p:sp>
        <p:sp>
          <p:nvSpPr>
            <p:cNvPr id="9" name="TextBox 9"/>
            <p:cNvSpPr txBox="1"/>
            <p:nvPr/>
          </p:nvSpPr>
          <p:spPr>
            <a:xfrm>
              <a:off x="0" y="4860531"/>
              <a:ext cx="13596041" cy="337185"/>
            </a:xfrm>
            <a:prstGeom prst="rect">
              <a:avLst/>
            </a:prstGeom>
          </p:spPr>
          <p:txBody>
            <a:bodyPr lIns="0" tIns="0" rIns="0" bIns="0" rtlCol="0" anchor="t">
              <a:spAutoFit/>
            </a:bodyPr>
            <a:lstStyle/>
            <a:p>
              <a:pPr algn="l">
                <a:lnSpc>
                  <a:spcPts val="2137"/>
                </a:lnSpc>
              </a:pPr>
              <a:r>
                <a:rPr lang="en-US" sz="1425">
                  <a:solidFill>
                    <a:srgbClr val="000000"/>
                  </a:solidFill>
                  <a:latin typeface="Montserrat Light"/>
                </a:rPr>
                <a:t>Mgter. Diana Arellano</a:t>
              </a:r>
            </a:p>
          </p:txBody>
        </p:sp>
      </p:grpSp>
      <p:grpSp>
        <p:nvGrpSpPr>
          <p:cNvPr id="10" name="Group 10"/>
          <p:cNvGrpSpPr/>
          <p:nvPr/>
        </p:nvGrpSpPr>
        <p:grpSpPr>
          <a:xfrm>
            <a:off x="1028700" y="5308972"/>
            <a:ext cx="10197031" cy="4203087"/>
            <a:chOff x="0" y="-57150"/>
            <a:chExt cx="13596041" cy="5604116"/>
          </a:xfrm>
        </p:grpSpPr>
        <p:sp>
          <p:nvSpPr>
            <p:cNvPr id="11" name="TextBox 11"/>
            <p:cNvSpPr txBox="1"/>
            <p:nvPr/>
          </p:nvSpPr>
          <p:spPr>
            <a:xfrm>
              <a:off x="0" y="-57150"/>
              <a:ext cx="13552848" cy="539750"/>
            </a:xfrm>
            <a:prstGeom prst="rect">
              <a:avLst/>
            </a:prstGeom>
          </p:spPr>
          <p:txBody>
            <a:bodyPr lIns="0" tIns="0" rIns="0" bIns="0" rtlCol="0" anchor="t">
              <a:spAutoFit/>
            </a:bodyPr>
            <a:lstStyle/>
            <a:p>
              <a:pPr algn="l">
                <a:lnSpc>
                  <a:spcPts val="3325"/>
                </a:lnSpc>
              </a:pPr>
              <a:r>
                <a:rPr lang="en-US" sz="2375">
                  <a:solidFill>
                    <a:srgbClr val="37D5E4"/>
                  </a:solidFill>
                  <a:latin typeface="Montserrat Classic Bold"/>
                </a:rPr>
                <a:t>Equipo técnico responsable del Informe</a:t>
              </a:r>
            </a:p>
          </p:txBody>
        </p:sp>
        <p:sp>
          <p:nvSpPr>
            <p:cNvPr id="12" name="TextBox 12"/>
            <p:cNvSpPr txBox="1"/>
            <p:nvPr/>
          </p:nvSpPr>
          <p:spPr>
            <a:xfrm>
              <a:off x="0" y="630782"/>
              <a:ext cx="13596041" cy="1397635"/>
            </a:xfrm>
            <a:prstGeom prst="rect">
              <a:avLst/>
            </a:prstGeom>
          </p:spPr>
          <p:txBody>
            <a:bodyPr lIns="0" tIns="0" rIns="0" bIns="0" rtlCol="0" anchor="t">
              <a:spAutoFit/>
            </a:bodyPr>
            <a:lstStyle/>
            <a:p>
              <a:pPr algn="l">
                <a:lnSpc>
                  <a:spcPts val="2137"/>
                </a:lnSpc>
              </a:pPr>
              <a:r>
                <a:rPr lang="en-US" sz="1425" dirty="0">
                  <a:solidFill>
                    <a:srgbClr val="000000"/>
                  </a:solidFill>
                </a:rPr>
                <a:t>Carla </a:t>
              </a:r>
              <a:r>
                <a:rPr lang="en-US" sz="1425" dirty="0" err="1">
                  <a:solidFill>
                    <a:srgbClr val="000000"/>
                  </a:solidFill>
                </a:rPr>
                <a:t>Cossi</a:t>
              </a:r>
              <a:endParaRPr lang="en-US" sz="1425" dirty="0">
                <a:solidFill>
                  <a:srgbClr val="000000"/>
                </a:solidFill>
              </a:endParaRPr>
            </a:p>
            <a:p>
              <a:pPr algn="l">
                <a:lnSpc>
                  <a:spcPts val="2137"/>
                </a:lnSpc>
              </a:pPr>
              <a:r>
                <a:rPr lang="en-US" sz="1425" dirty="0">
                  <a:solidFill>
                    <a:srgbClr val="000000"/>
                  </a:solidFill>
                </a:rPr>
                <a:t>Carolina Palucito</a:t>
              </a:r>
            </a:p>
            <a:p>
              <a:pPr algn="l">
                <a:lnSpc>
                  <a:spcPts val="2137"/>
                </a:lnSpc>
              </a:pPr>
              <a:r>
                <a:rPr lang="en-US" sz="1425" dirty="0">
                  <a:solidFill>
                    <a:srgbClr val="000000"/>
                  </a:solidFill>
                </a:rPr>
                <a:t>Anabel </a:t>
              </a:r>
              <a:r>
                <a:rPr lang="en-US" sz="1425" dirty="0" err="1">
                  <a:solidFill>
                    <a:srgbClr val="000000"/>
                  </a:solidFill>
                </a:rPr>
                <a:t>Capasso</a:t>
              </a:r>
              <a:endParaRPr lang="en-US" sz="1425" dirty="0">
                <a:solidFill>
                  <a:srgbClr val="000000"/>
                </a:solidFill>
              </a:endParaRPr>
            </a:p>
            <a:p>
              <a:pPr algn="l">
                <a:lnSpc>
                  <a:spcPts val="2137"/>
                </a:lnSpc>
              </a:pPr>
              <a:endParaRPr lang="en-US" sz="1425" dirty="0">
                <a:solidFill>
                  <a:srgbClr val="000000"/>
                </a:solidFill>
                <a:latin typeface="Montserrat Light"/>
              </a:endParaRPr>
            </a:p>
          </p:txBody>
        </p:sp>
        <p:sp>
          <p:nvSpPr>
            <p:cNvPr id="13" name="TextBox 13"/>
            <p:cNvSpPr txBox="1"/>
            <p:nvPr/>
          </p:nvSpPr>
          <p:spPr>
            <a:xfrm>
              <a:off x="0" y="2581599"/>
              <a:ext cx="13552848" cy="539750"/>
            </a:xfrm>
            <a:prstGeom prst="rect">
              <a:avLst/>
            </a:prstGeom>
          </p:spPr>
          <p:txBody>
            <a:bodyPr lIns="0" tIns="0" rIns="0" bIns="0" rtlCol="0" anchor="t">
              <a:spAutoFit/>
            </a:bodyPr>
            <a:lstStyle/>
            <a:p>
              <a:pPr algn="l">
                <a:lnSpc>
                  <a:spcPts val="3325"/>
                </a:lnSpc>
              </a:pPr>
              <a:endParaRPr/>
            </a:p>
          </p:txBody>
        </p:sp>
        <p:sp>
          <p:nvSpPr>
            <p:cNvPr id="14" name="TextBox 14"/>
            <p:cNvSpPr txBox="1"/>
            <p:nvPr/>
          </p:nvSpPr>
          <p:spPr>
            <a:xfrm>
              <a:off x="0" y="3269532"/>
              <a:ext cx="13596041" cy="699135"/>
            </a:xfrm>
            <a:prstGeom prst="rect">
              <a:avLst/>
            </a:prstGeom>
          </p:spPr>
          <p:txBody>
            <a:bodyPr lIns="0" tIns="0" rIns="0" bIns="0" rtlCol="0" anchor="t">
              <a:spAutoFit/>
            </a:bodyPr>
            <a:lstStyle/>
            <a:p>
              <a:pPr>
                <a:lnSpc>
                  <a:spcPts val="2137"/>
                </a:lnSpc>
              </a:pPr>
              <a:endParaRPr/>
            </a:p>
            <a:p>
              <a:pPr algn="l">
                <a:lnSpc>
                  <a:spcPts val="2137"/>
                </a:lnSpc>
              </a:pPr>
              <a:endParaRPr/>
            </a:p>
          </p:txBody>
        </p:sp>
        <p:sp>
          <p:nvSpPr>
            <p:cNvPr id="15" name="TextBox 15"/>
            <p:cNvSpPr txBox="1"/>
            <p:nvPr/>
          </p:nvSpPr>
          <p:spPr>
            <a:xfrm>
              <a:off x="0" y="4521848"/>
              <a:ext cx="13552848" cy="539750"/>
            </a:xfrm>
            <a:prstGeom prst="rect">
              <a:avLst/>
            </a:prstGeom>
          </p:spPr>
          <p:txBody>
            <a:bodyPr lIns="0" tIns="0" rIns="0" bIns="0" rtlCol="0" anchor="t">
              <a:spAutoFit/>
            </a:bodyPr>
            <a:lstStyle/>
            <a:p>
              <a:pPr algn="l">
                <a:lnSpc>
                  <a:spcPts val="3325"/>
                </a:lnSpc>
              </a:pPr>
              <a:endParaRPr/>
            </a:p>
          </p:txBody>
        </p:sp>
        <p:sp>
          <p:nvSpPr>
            <p:cNvPr id="16" name="TextBox 16"/>
            <p:cNvSpPr txBox="1"/>
            <p:nvPr/>
          </p:nvSpPr>
          <p:spPr>
            <a:xfrm>
              <a:off x="0" y="5209781"/>
              <a:ext cx="13596041" cy="337185"/>
            </a:xfrm>
            <a:prstGeom prst="rect">
              <a:avLst/>
            </a:prstGeom>
          </p:spPr>
          <p:txBody>
            <a:bodyPr lIns="0" tIns="0" rIns="0" bIns="0" rtlCol="0" anchor="t">
              <a:spAutoFit/>
            </a:bodyPr>
            <a:lstStyle/>
            <a:p>
              <a:pPr algn="l">
                <a:lnSpc>
                  <a:spcPts val="2137"/>
                </a:lnSpc>
              </a:pPr>
              <a:r>
                <a:rPr lang="en-US" sz="1425">
                  <a:solidFill>
                    <a:srgbClr val="F4FAFA"/>
                  </a:solidFill>
                  <a:latin typeface="Montserrat Light"/>
                </a:rPr>
                <a:t>+</a:t>
              </a:r>
            </a:p>
          </p:txBody>
        </p:sp>
      </p:grpSp>
      <p:pic>
        <p:nvPicPr>
          <p:cNvPr id="17" name="Picture 17"/>
          <p:cNvPicPr>
            <a:picLocks noChangeAspect="1"/>
          </p:cNvPicPr>
          <p:nvPr/>
        </p:nvPicPr>
        <p:blipFill>
          <a:blip r:embed="rId3"/>
          <a:srcRect t="19101" b="19101"/>
          <a:stretch>
            <a:fillRect/>
          </a:stretch>
        </p:blipFill>
        <p:spPr>
          <a:xfrm>
            <a:off x="0" y="7902149"/>
            <a:ext cx="18288000" cy="1356151"/>
          </a:xfrm>
          <a:prstGeom prst="rect">
            <a:avLst/>
          </a:prstGeom>
        </p:spPr>
      </p:pic>
      <p:grpSp>
        <p:nvGrpSpPr>
          <p:cNvPr id="18" name="Group 18"/>
          <p:cNvGrpSpPr/>
          <p:nvPr/>
        </p:nvGrpSpPr>
        <p:grpSpPr>
          <a:xfrm>
            <a:off x="10131895" y="2719555"/>
            <a:ext cx="8025503" cy="4127040"/>
            <a:chOff x="0" y="0"/>
            <a:chExt cx="2714800" cy="1396060"/>
          </a:xfrm>
        </p:grpSpPr>
        <p:sp>
          <p:nvSpPr>
            <p:cNvPr id="19" name="Freeform 19"/>
            <p:cNvSpPr/>
            <p:nvPr/>
          </p:nvSpPr>
          <p:spPr>
            <a:xfrm>
              <a:off x="0" y="0"/>
              <a:ext cx="2714800" cy="1396060"/>
            </a:xfrm>
            <a:custGeom>
              <a:avLst/>
              <a:gdLst/>
              <a:ahLst/>
              <a:cxnLst/>
              <a:rect l="l" t="t" r="r" b="b"/>
              <a:pathLst>
                <a:path w="2714800" h="1396060">
                  <a:moveTo>
                    <a:pt x="0" y="0"/>
                  </a:moveTo>
                  <a:lnTo>
                    <a:pt x="2714800" y="0"/>
                  </a:lnTo>
                  <a:lnTo>
                    <a:pt x="2714800" y="1396060"/>
                  </a:lnTo>
                  <a:lnTo>
                    <a:pt x="0" y="1396060"/>
                  </a:lnTo>
                  <a:close/>
                </a:path>
              </a:pathLst>
            </a:custGeom>
            <a:solidFill>
              <a:srgbClr val="F4FAFA"/>
            </a:solidFill>
          </p:spPr>
        </p:sp>
      </p:grpSp>
      <p:grpSp>
        <p:nvGrpSpPr>
          <p:cNvPr id="20" name="Group 20"/>
          <p:cNvGrpSpPr/>
          <p:nvPr/>
        </p:nvGrpSpPr>
        <p:grpSpPr>
          <a:xfrm>
            <a:off x="10470607" y="3273157"/>
            <a:ext cx="14909588" cy="5591167"/>
            <a:chOff x="0" y="0"/>
            <a:chExt cx="19879451" cy="7454889"/>
          </a:xfrm>
        </p:grpSpPr>
        <p:sp>
          <p:nvSpPr>
            <p:cNvPr id="21" name="TextBox 21"/>
            <p:cNvSpPr txBox="1"/>
            <p:nvPr/>
          </p:nvSpPr>
          <p:spPr>
            <a:xfrm>
              <a:off x="0" y="-76200"/>
              <a:ext cx="19816297" cy="767133"/>
            </a:xfrm>
            <a:prstGeom prst="rect">
              <a:avLst/>
            </a:prstGeom>
          </p:spPr>
          <p:txBody>
            <a:bodyPr lIns="0" tIns="0" rIns="0" bIns="0" rtlCol="0" anchor="t">
              <a:spAutoFit/>
            </a:bodyPr>
            <a:lstStyle/>
            <a:p>
              <a:pPr algn="l">
                <a:lnSpc>
                  <a:spcPts val="4861"/>
                </a:lnSpc>
              </a:pPr>
              <a:r>
                <a:rPr lang="en-US" sz="3472">
                  <a:solidFill>
                    <a:srgbClr val="37D5E4"/>
                  </a:solidFill>
                  <a:latin typeface="Montserrat Classic Bold"/>
                </a:rPr>
                <a:t>Visitanos en nuestra página web: </a:t>
              </a:r>
            </a:p>
          </p:txBody>
        </p:sp>
        <p:sp>
          <p:nvSpPr>
            <p:cNvPr id="22" name="TextBox 22"/>
            <p:cNvSpPr txBox="1"/>
            <p:nvPr/>
          </p:nvSpPr>
          <p:spPr>
            <a:xfrm>
              <a:off x="0" y="881984"/>
              <a:ext cx="19879451" cy="1425321"/>
            </a:xfrm>
            <a:prstGeom prst="rect">
              <a:avLst/>
            </a:prstGeom>
          </p:spPr>
          <p:txBody>
            <a:bodyPr lIns="0" tIns="0" rIns="0" bIns="0" rtlCol="0" anchor="t">
              <a:spAutoFit/>
            </a:bodyPr>
            <a:lstStyle/>
            <a:p>
              <a:pPr algn="l">
                <a:lnSpc>
                  <a:spcPts val="4320"/>
                </a:lnSpc>
              </a:pPr>
              <a:r>
                <a:rPr lang="en-US" sz="2879">
                  <a:solidFill>
                    <a:srgbClr val="000000"/>
                  </a:solidFill>
                  <a:latin typeface="Montserrat Light Bold"/>
                </a:rPr>
                <a:t>otraf.com.ar </a:t>
              </a:r>
            </a:p>
            <a:p>
              <a:pPr algn="l">
                <a:lnSpc>
                  <a:spcPts val="4320"/>
                </a:lnSpc>
              </a:pPr>
              <a:endParaRPr lang="en-US" sz="2879">
                <a:solidFill>
                  <a:srgbClr val="000000"/>
                </a:solidFill>
                <a:latin typeface="Montserrat Light Bold"/>
              </a:endParaRPr>
            </a:p>
          </p:txBody>
        </p:sp>
        <p:sp>
          <p:nvSpPr>
            <p:cNvPr id="23" name="TextBox 23"/>
            <p:cNvSpPr txBox="1"/>
            <p:nvPr/>
          </p:nvSpPr>
          <p:spPr>
            <a:xfrm>
              <a:off x="0" y="3123499"/>
              <a:ext cx="19816297" cy="781834"/>
            </a:xfrm>
            <a:prstGeom prst="rect">
              <a:avLst/>
            </a:prstGeom>
          </p:spPr>
          <p:txBody>
            <a:bodyPr lIns="0" tIns="0" rIns="0" bIns="0" rtlCol="0" anchor="t">
              <a:spAutoFit/>
            </a:bodyPr>
            <a:lstStyle/>
            <a:p>
              <a:pPr algn="l">
                <a:lnSpc>
                  <a:spcPts val="4861"/>
                </a:lnSpc>
              </a:pPr>
              <a:endParaRPr/>
            </a:p>
          </p:txBody>
        </p:sp>
        <p:sp>
          <p:nvSpPr>
            <p:cNvPr id="24" name="TextBox 24"/>
            <p:cNvSpPr txBox="1"/>
            <p:nvPr/>
          </p:nvSpPr>
          <p:spPr>
            <a:xfrm>
              <a:off x="0" y="4124959"/>
              <a:ext cx="19879451" cy="1019281"/>
            </a:xfrm>
            <a:prstGeom prst="rect">
              <a:avLst/>
            </a:prstGeom>
          </p:spPr>
          <p:txBody>
            <a:bodyPr lIns="0" tIns="0" rIns="0" bIns="0" rtlCol="0" anchor="t">
              <a:spAutoFit/>
            </a:bodyPr>
            <a:lstStyle/>
            <a:p>
              <a:pPr>
                <a:lnSpc>
                  <a:spcPts val="3125"/>
                </a:lnSpc>
              </a:pPr>
              <a:endParaRPr/>
            </a:p>
            <a:p>
              <a:pPr algn="l">
                <a:lnSpc>
                  <a:spcPts val="3125"/>
                </a:lnSpc>
              </a:pPr>
              <a:endParaRPr/>
            </a:p>
          </p:txBody>
        </p:sp>
        <p:sp>
          <p:nvSpPr>
            <p:cNvPr id="25" name="TextBox 25"/>
            <p:cNvSpPr txBox="1"/>
            <p:nvPr/>
          </p:nvSpPr>
          <p:spPr>
            <a:xfrm>
              <a:off x="0" y="5960434"/>
              <a:ext cx="19816297" cy="781834"/>
            </a:xfrm>
            <a:prstGeom prst="rect">
              <a:avLst/>
            </a:prstGeom>
          </p:spPr>
          <p:txBody>
            <a:bodyPr lIns="0" tIns="0" rIns="0" bIns="0" rtlCol="0" anchor="t">
              <a:spAutoFit/>
            </a:bodyPr>
            <a:lstStyle/>
            <a:p>
              <a:pPr algn="l">
                <a:lnSpc>
                  <a:spcPts val="4861"/>
                </a:lnSpc>
              </a:pPr>
              <a:endParaRPr/>
            </a:p>
          </p:txBody>
        </p:sp>
        <p:sp>
          <p:nvSpPr>
            <p:cNvPr id="26" name="TextBox 26"/>
            <p:cNvSpPr txBox="1"/>
            <p:nvPr/>
          </p:nvSpPr>
          <p:spPr>
            <a:xfrm>
              <a:off x="0" y="6961894"/>
              <a:ext cx="19879451" cy="490055"/>
            </a:xfrm>
            <a:prstGeom prst="rect">
              <a:avLst/>
            </a:prstGeom>
          </p:spPr>
          <p:txBody>
            <a:bodyPr lIns="0" tIns="0" rIns="0" bIns="0" rtlCol="0" anchor="t">
              <a:spAutoFit/>
            </a:bodyPr>
            <a:lstStyle/>
            <a:p>
              <a:pPr algn="l">
                <a:lnSpc>
                  <a:spcPts val="3125"/>
                </a:lnSpc>
              </a:pPr>
              <a:r>
                <a:rPr lang="en-US" sz="2083">
                  <a:solidFill>
                    <a:srgbClr val="F4FAFA"/>
                  </a:solidFill>
                  <a:latin typeface="Montserrat Light"/>
                </a:rPr>
                <a:t>+</a:t>
              </a:r>
            </a:p>
          </p:txBody>
        </p:sp>
      </p:grpSp>
      <p:grpSp>
        <p:nvGrpSpPr>
          <p:cNvPr id="27" name="Group 27"/>
          <p:cNvGrpSpPr/>
          <p:nvPr/>
        </p:nvGrpSpPr>
        <p:grpSpPr>
          <a:xfrm>
            <a:off x="10470607" y="5006786"/>
            <a:ext cx="14909588" cy="5591031"/>
            <a:chOff x="0" y="0"/>
            <a:chExt cx="19879451" cy="7454708"/>
          </a:xfrm>
        </p:grpSpPr>
        <p:sp>
          <p:nvSpPr>
            <p:cNvPr id="28" name="TextBox 28"/>
            <p:cNvSpPr txBox="1"/>
            <p:nvPr/>
          </p:nvSpPr>
          <p:spPr>
            <a:xfrm>
              <a:off x="0" y="-76200"/>
              <a:ext cx="19816297" cy="767133"/>
            </a:xfrm>
            <a:prstGeom prst="rect">
              <a:avLst/>
            </a:prstGeom>
          </p:spPr>
          <p:txBody>
            <a:bodyPr lIns="0" tIns="0" rIns="0" bIns="0" rtlCol="0" anchor="t">
              <a:spAutoFit/>
            </a:bodyPr>
            <a:lstStyle/>
            <a:p>
              <a:pPr algn="l">
                <a:lnSpc>
                  <a:spcPts val="4861"/>
                </a:lnSpc>
              </a:pPr>
              <a:r>
                <a:rPr lang="en-US" sz="3472">
                  <a:solidFill>
                    <a:srgbClr val="37D5E4"/>
                  </a:solidFill>
                  <a:latin typeface="Montserrat Classic Bold"/>
                </a:rPr>
                <a:t>O escribinos a:</a:t>
              </a:r>
            </a:p>
          </p:txBody>
        </p:sp>
        <p:sp>
          <p:nvSpPr>
            <p:cNvPr id="29" name="TextBox 29"/>
            <p:cNvSpPr txBox="1"/>
            <p:nvPr/>
          </p:nvSpPr>
          <p:spPr>
            <a:xfrm>
              <a:off x="0" y="891509"/>
              <a:ext cx="19879451" cy="1415615"/>
            </a:xfrm>
            <a:prstGeom prst="rect">
              <a:avLst/>
            </a:prstGeom>
          </p:spPr>
          <p:txBody>
            <a:bodyPr lIns="0" tIns="0" rIns="0" bIns="0" rtlCol="0" anchor="t">
              <a:spAutoFit/>
            </a:bodyPr>
            <a:lstStyle/>
            <a:p>
              <a:pPr algn="l">
                <a:lnSpc>
                  <a:spcPts val="4325"/>
                </a:lnSpc>
              </a:pPr>
              <a:r>
                <a:rPr lang="en-US" sz="2883">
                  <a:solidFill>
                    <a:srgbClr val="000000"/>
                  </a:solidFill>
                  <a:latin typeface="Montserrat Light Bold"/>
                </a:rPr>
                <a:t>otf.contacto@gmail.com</a:t>
              </a:r>
            </a:p>
            <a:p>
              <a:pPr algn="l">
                <a:lnSpc>
                  <a:spcPts val="4325"/>
                </a:lnSpc>
              </a:pPr>
              <a:endParaRPr lang="en-US" sz="2883">
                <a:solidFill>
                  <a:srgbClr val="000000"/>
                </a:solidFill>
                <a:latin typeface="Montserrat Light Bold"/>
              </a:endParaRPr>
            </a:p>
          </p:txBody>
        </p:sp>
        <p:sp>
          <p:nvSpPr>
            <p:cNvPr id="30" name="TextBox 30"/>
            <p:cNvSpPr txBox="1"/>
            <p:nvPr/>
          </p:nvSpPr>
          <p:spPr>
            <a:xfrm>
              <a:off x="0" y="3123318"/>
              <a:ext cx="19816297" cy="781834"/>
            </a:xfrm>
            <a:prstGeom prst="rect">
              <a:avLst/>
            </a:prstGeom>
          </p:spPr>
          <p:txBody>
            <a:bodyPr lIns="0" tIns="0" rIns="0" bIns="0" rtlCol="0" anchor="t">
              <a:spAutoFit/>
            </a:bodyPr>
            <a:lstStyle/>
            <a:p>
              <a:pPr algn="l">
                <a:lnSpc>
                  <a:spcPts val="4861"/>
                </a:lnSpc>
              </a:pPr>
              <a:endParaRPr/>
            </a:p>
          </p:txBody>
        </p:sp>
        <p:sp>
          <p:nvSpPr>
            <p:cNvPr id="31" name="TextBox 31"/>
            <p:cNvSpPr txBox="1"/>
            <p:nvPr/>
          </p:nvSpPr>
          <p:spPr>
            <a:xfrm>
              <a:off x="0" y="4124778"/>
              <a:ext cx="19879451" cy="1019281"/>
            </a:xfrm>
            <a:prstGeom prst="rect">
              <a:avLst/>
            </a:prstGeom>
          </p:spPr>
          <p:txBody>
            <a:bodyPr lIns="0" tIns="0" rIns="0" bIns="0" rtlCol="0" anchor="t">
              <a:spAutoFit/>
            </a:bodyPr>
            <a:lstStyle/>
            <a:p>
              <a:pPr>
                <a:lnSpc>
                  <a:spcPts val="3125"/>
                </a:lnSpc>
              </a:pPr>
              <a:endParaRPr/>
            </a:p>
            <a:p>
              <a:pPr algn="l">
                <a:lnSpc>
                  <a:spcPts val="3125"/>
                </a:lnSpc>
              </a:pPr>
              <a:endParaRPr/>
            </a:p>
          </p:txBody>
        </p:sp>
        <p:sp>
          <p:nvSpPr>
            <p:cNvPr id="32" name="TextBox 32"/>
            <p:cNvSpPr txBox="1"/>
            <p:nvPr/>
          </p:nvSpPr>
          <p:spPr>
            <a:xfrm>
              <a:off x="0" y="5960253"/>
              <a:ext cx="19816297" cy="781834"/>
            </a:xfrm>
            <a:prstGeom prst="rect">
              <a:avLst/>
            </a:prstGeom>
          </p:spPr>
          <p:txBody>
            <a:bodyPr lIns="0" tIns="0" rIns="0" bIns="0" rtlCol="0" anchor="t">
              <a:spAutoFit/>
            </a:bodyPr>
            <a:lstStyle/>
            <a:p>
              <a:pPr algn="l">
                <a:lnSpc>
                  <a:spcPts val="4861"/>
                </a:lnSpc>
              </a:pPr>
              <a:endParaRPr/>
            </a:p>
          </p:txBody>
        </p:sp>
        <p:sp>
          <p:nvSpPr>
            <p:cNvPr id="33" name="TextBox 33"/>
            <p:cNvSpPr txBox="1"/>
            <p:nvPr/>
          </p:nvSpPr>
          <p:spPr>
            <a:xfrm>
              <a:off x="0" y="6961713"/>
              <a:ext cx="19879451" cy="490055"/>
            </a:xfrm>
            <a:prstGeom prst="rect">
              <a:avLst/>
            </a:prstGeom>
          </p:spPr>
          <p:txBody>
            <a:bodyPr lIns="0" tIns="0" rIns="0" bIns="0" rtlCol="0" anchor="t">
              <a:spAutoFit/>
            </a:bodyPr>
            <a:lstStyle/>
            <a:p>
              <a:pPr algn="l">
                <a:lnSpc>
                  <a:spcPts val="3125"/>
                </a:lnSpc>
              </a:pPr>
              <a:r>
                <a:rPr lang="en-US" sz="2083">
                  <a:solidFill>
                    <a:srgbClr val="F4FAFA"/>
                  </a:solidFill>
                  <a:latin typeface="Montserrat Light"/>
                </a:rPr>
                <a:t>+</a:t>
              </a:r>
            </a:p>
          </p:txBody>
        </p:sp>
      </p:grpSp>
      <p:sp>
        <p:nvSpPr>
          <p:cNvPr id="34" name="TextBox 34"/>
          <p:cNvSpPr txBox="1"/>
          <p:nvPr/>
        </p:nvSpPr>
        <p:spPr>
          <a:xfrm>
            <a:off x="1028700" y="38271"/>
            <a:ext cx="5600700" cy="720967"/>
          </a:xfrm>
          <a:prstGeom prst="rect">
            <a:avLst/>
          </a:prstGeom>
        </p:spPr>
        <p:txBody>
          <a:bodyPr wrap="square" lIns="0" tIns="0" rIns="0" bIns="0" rtlCol="0" anchor="t">
            <a:spAutoFit/>
          </a:bodyPr>
          <a:lstStyle/>
          <a:p>
            <a:pPr algn="ctr">
              <a:lnSpc>
                <a:spcPts val="6356"/>
              </a:lnSpc>
              <a:spcBef>
                <a:spcPct val="0"/>
              </a:spcBef>
            </a:pPr>
            <a:r>
              <a:rPr lang="en-US" sz="4237" dirty="0">
                <a:solidFill>
                  <a:srgbClr val="007BB0"/>
                </a:solidFill>
                <a:latin typeface="Montserrat Light"/>
              </a:rPr>
              <a:t>RESPONSABLES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775</Words>
  <Application>Microsoft Office PowerPoint</Application>
  <PresentationFormat>Personalizado</PresentationFormat>
  <Paragraphs>138</Paragraphs>
  <Slides>14</Slides>
  <Notes>0</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14</vt:i4>
      </vt:variant>
    </vt:vector>
  </HeadingPairs>
  <TitlesOfParts>
    <vt:vector size="34" baseType="lpstr">
      <vt:lpstr>Montserrat Classic</vt:lpstr>
      <vt:lpstr>Montserrat Classic Bold Italics</vt:lpstr>
      <vt:lpstr>Arial</vt:lpstr>
      <vt:lpstr>Sifonn</vt:lpstr>
      <vt:lpstr>Open Sans Extra Bold</vt:lpstr>
      <vt:lpstr>Montserrat Light</vt:lpstr>
      <vt:lpstr>Open Sans Light Bold</vt:lpstr>
      <vt:lpstr>Calibri</vt:lpstr>
      <vt:lpstr>Norwester</vt:lpstr>
      <vt:lpstr>Arimo Bold</vt:lpstr>
      <vt:lpstr>Bodoni FLF Bold</vt:lpstr>
      <vt:lpstr>Montserrat Light Bold</vt:lpstr>
      <vt:lpstr>Montserrat Classic Bold</vt:lpstr>
      <vt:lpstr>Bodoni FLF Italics</vt:lpstr>
      <vt:lpstr>Open Sans Bold</vt:lpstr>
      <vt:lpstr>Arimo</vt:lpstr>
      <vt:lpstr>League Spartan</vt:lpstr>
      <vt:lpstr>Open Sans</vt:lpstr>
      <vt:lpstr>Sanchez</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OTRAF</dc:title>
  <dc:creator>Palu</dc:creator>
  <cp:lastModifiedBy>Carolina Palucito</cp:lastModifiedBy>
  <cp:revision>3</cp:revision>
  <dcterms:created xsi:type="dcterms:W3CDTF">2006-08-16T00:00:00Z</dcterms:created>
  <dcterms:modified xsi:type="dcterms:W3CDTF">2021-03-17T18:01:30Z</dcterms:modified>
  <dc:identifier>DAEY2muHIGA</dc:identifier>
</cp:coreProperties>
</file>